
<file path=[Content_Types].xml><?xml version="1.0" encoding="utf-8"?>
<Types xmlns="http://schemas.openxmlformats.org/package/2006/content-types">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1.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handoutMasterIdLst>
    <p:handoutMasterId r:id="rId47"/>
  </p:handoutMasterIdLst>
  <p:sldIdLst>
    <p:sldId id="410" r:id="rId3"/>
    <p:sldId id="507" r:id="rId5"/>
    <p:sldId id="617" r:id="rId6"/>
    <p:sldId id="514" r:id="rId7"/>
    <p:sldId id="500" r:id="rId8"/>
    <p:sldId id="430" r:id="rId9"/>
    <p:sldId id="505" r:id="rId10"/>
    <p:sldId id="542" r:id="rId11"/>
    <p:sldId id="543" r:id="rId12"/>
    <p:sldId id="544" r:id="rId13"/>
    <p:sldId id="694" r:id="rId14"/>
    <p:sldId id="695" r:id="rId15"/>
    <p:sldId id="696" r:id="rId16"/>
    <p:sldId id="698" r:id="rId17"/>
    <p:sldId id="699" r:id="rId18"/>
    <p:sldId id="697" r:id="rId19"/>
    <p:sldId id="550" r:id="rId20"/>
    <p:sldId id="612" r:id="rId21"/>
    <p:sldId id="547" r:id="rId22"/>
    <p:sldId id="614" r:id="rId23"/>
    <p:sldId id="618" r:id="rId24"/>
    <p:sldId id="606" r:id="rId25"/>
    <p:sldId id="545" r:id="rId26"/>
    <p:sldId id="607" r:id="rId27"/>
    <p:sldId id="554" r:id="rId28"/>
    <p:sldId id="548" r:id="rId29"/>
    <p:sldId id="570" r:id="rId30"/>
    <p:sldId id="572" r:id="rId31"/>
    <p:sldId id="599" r:id="rId32"/>
    <p:sldId id="671" r:id="rId33"/>
    <p:sldId id="585" r:id="rId34"/>
    <p:sldId id="575" r:id="rId35"/>
    <p:sldId id="608" r:id="rId36"/>
    <p:sldId id="684" r:id="rId37"/>
    <p:sldId id="553" r:id="rId38"/>
    <p:sldId id="662" r:id="rId39"/>
    <p:sldId id="586" r:id="rId40"/>
    <p:sldId id="549" r:id="rId41"/>
    <p:sldId id="613" r:id="rId42"/>
    <p:sldId id="663" r:id="rId43"/>
    <p:sldId id="610" r:id="rId44"/>
    <p:sldId id="620" r:id="rId45"/>
    <p:sldId id="619" r:id="rId4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showPr>
  <p:clrMru>
    <a:srgbClr val="46575E"/>
    <a:srgbClr val="868686"/>
    <a:srgbClr val="9FD0DE"/>
    <a:srgbClr val="7FA7B2"/>
    <a:srgbClr val="6A8B94"/>
    <a:srgbClr val="91BDCA"/>
    <a:srgbClr val="279FC3"/>
    <a:srgbClr val="0098C5"/>
    <a:srgbClr val="004053"/>
    <a:srgbClr val="D8E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FD0F851-EC5A-4D38-B0AD-8093EC10F338}"/>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5" autoAdjust="0"/>
    <p:restoredTop sz="86758" autoAdjust="0"/>
  </p:normalViewPr>
  <p:slideViewPr>
    <p:cSldViewPr snapToGrid="0" showGuides="1">
      <p:cViewPr varScale="1">
        <p:scale>
          <a:sx n="102" d="100"/>
          <a:sy n="102" d="100"/>
        </p:scale>
        <p:origin x="972" y="96"/>
      </p:cViewPr>
      <p:guideLst>
        <p:guide orient="horz" pos="2239"/>
        <p:guide orient="horz" pos="3585"/>
        <p:guide orient="horz" pos="816"/>
        <p:guide pos="3746"/>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7512"/>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fld>
            <a:endParaRPr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fld>
            <a:endParaRPr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381000"/>
            <a:ext cx="4572000" cy="2573338"/>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C72D9AE-7182-4680-8F79-479C4181FF08}" type="slidenum">
              <a:rPr lang="en-US" altLang="ko-KR" smtClean="0"/>
            </a:fld>
            <a:endParaRPr lang="ko-KR"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8C72D9AE-7182-4680-8F79-479C4181FF08}" type="slidenum">
              <a:rPr/>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Title Slide with Oracle Code Graphic: Oran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905" indent="0">
              <a:spcBef>
                <a:spcPts val="0"/>
              </a:spcBef>
              <a:buFontTx/>
              <a:buNone/>
              <a:defRPr sz="2400"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2017,</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905" indent="0">
              <a:spcBef>
                <a:spcPts val="2400"/>
              </a:spcBef>
              <a:buNone/>
              <a:defRPr sz="2800"/>
            </a:lvl1pPr>
            <a:lvl2pPr marL="1905" indent="0">
              <a:spcBef>
                <a:spcPts val="2400"/>
              </a:spcBef>
              <a:buNone/>
              <a:defRPr sz="2800"/>
            </a:lvl2pPr>
            <a:lvl3pPr marL="1905" indent="0">
              <a:spcBef>
                <a:spcPts val="2400"/>
              </a:spcBef>
              <a:buNone/>
              <a:defRPr sz="2800"/>
            </a:lvl3pPr>
            <a:lvl4pPr marL="1905" indent="0">
              <a:spcBef>
                <a:spcPts val="2400"/>
              </a:spcBef>
              <a:buNone/>
              <a:defRPr sz="2800"/>
            </a:lvl4pPr>
            <a:lvl5pPr marL="1905" indent="0">
              <a:spcBef>
                <a:spcPts val="2400"/>
              </a:spcBef>
              <a:buNone/>
              <a:defRPr sz="2800"/>
            </a:lvl5pPr>
            <a:lvl6pPr marL="1905" indent="0">
              <a:spcBef>
                <a:spcPts val="2400"/>
              </a:spcBef>
              <a:buNone/>
              <a:defRPr sz="2800"/>
            </a:lvl6pPr>
            <a:lvl7pPr marL="1905" indent="0">
              <a:spcBef>
                <a:spcPts val="2400"/>
              </a:spcBef>
              <a:buNone/>
              <a:defRPr sz="2800"/>
            </a:lvl7pPr>
            <a:lvl8pPr marL="1905" indent="0">
              <a:spcBef>
                <a:spcPts val="2400"/>
              </a:spcBef>
              <a:buNone/>
              <a:defRPr sz="2800"/>
            </a:lvl8pPr>
            <a:lvl9pPr marL="1905" indent="0">
              <a:spcBef>
                <a:spcPts val="2400"/>
              </a:spcBef>
              <a:buNone/>
              <a:defRPr sz="2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showMasterSp="0">
  <p:cSld name="Section Header with Oracle Code Graphic: 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showMasterSp="0">
  <p:cSld name="Section Header with Oracle Code Graphic: Oran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endParaRPr lang="en-US" smtClean="0"/>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charset="0"/>
              <a:buNone/>
              <a:defRPr sz="2400"/>
            </a:lvl1pPr>
            <a:lvl2pPr marL="171450" indent="-171450">
              <a:spcBef>
                <a:spcPts val="1200"/>
              </a:spcBef>
              <a:buFont typeface="Arial" charset="0"/>
              <a:buChar char="•"/>
              <a:defRPr sz="2000"/>
            </a:lvl2pPr>
            <a:lvl3pPr marL="171450" indent="-171450">
              <a:spcBef>
                <a:spcPts val="1200"/>
              </a:spcBef>
              <a:buFont typeface="Arial" charset="0"/>
              <a:buChar char="•"/>
              <a:defRPr sz="2000"/>
            </a:lvl3pPr>
            <a:lvl4pPr marL="171450" indent="-171450">
              <a:spcBef>
                <a:spcPts val="1200"/>
              </a:spcBef>
              <a:buFont typeface="Arial" charset="0"/>
              <a:buChar char="•"/>
              <a:defRPr sz="2000"/>
            </a:lvl4pPr>
            <a:lvl5pPr marL="171450" indent="-171450">
              <a:spcBef>
                <a:spcPts val="1200"/>
              </a:spcBef>
              <a:buFont typeface="Arial" charset="0"/>
              <a:buChar char="•"/>
              <a:defRPr sz="2000"/>
            </a:lvl5pPr>
            <a:lvl6pPr marL="171450" indent="-171450">
              <a:spcBef>
                <a:spcPts val="1200"/>
              </a:spcBef>
              <a:buFont typeface="Arial" charset="0"/>
              <a:buChar char="•"/>
              <a:defRPr sz="2000"/>
            </a:lvl6pPr>
            <a:lvl7pPr marL="171450" indent="-171450">
              <a:spcBef>
                <a:spcPts val="1200"/>
              </a:spcBef>
              <a:buFont typeface="Arial" charset="0"/>
              <a:buChar char="•"/>
              <a:defRPr sz="2000"/>
            </a:lvl7pPr>
            <a:lvl8pPr marL="171450" indent="-171450">
              <a:spcBef>
                <a:spcPts val="1200"/>
              </a:spcBef>
              <a:buFont typeface="Arial" charset="0"/>
              <a:buChar char="•"/>
              <a:defRPr sz="2000"/>
            </a:lvl8pPr>
            <a:lvl9pPr marL="171450" indent="-171450">
              <a:spcBef>
                <a:spcPts val="1200"/>
              </a:spcBef>
              <a:buFont typeface="Arial"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charset="0"/>
              <a:buNone/>
              <a:defRPr sz="2400"/>
            </a:lvl1pPr>
            <a:lvl2pPr marL="171450" indent="-171450">
              <a:spcBef>
                <a:spcPts val="1200"/>
              </a:spcBef>
              <a:buFont typeface="Arial" charset="0"/>
              <a:buChar char="•"/>
              <a:defRPr sz="2000"/>
            </a:lvl2pPr>
            <a:lvl3pPr marL="171450" indent="-171450">
              <a:spcBef>
                <a:spcPts val="1200"/>
              </a:spcBef>
              <a:buFont typeface="Arial" charset="0"/>
              <a:buChar char="•"/>
              <a:defRPr sz="2000"/>
            </a:lvl3pPr>
            <a:lvl4pPr marL="171450" indent="-171450">
              <a:spcBef>
                <a:spcPts val="1200"/>
              </a:spcBef>
              <a:buFont typeface="Arial" charset="0"/>
              <a:buChar char="•"/>
              <a:defRPr sz="2000"/>
            </a:lvl4pPr>
            <a:lvl5pPr marL="171450" indent="-171450">
              <a:spcBef>
                <a:spcPts val="1200"/>
              </a:spcBef>
              <a:buFont typeface="Arial" charset="0"/>
              <a:buChar char="•"/>
              <a:defRPr sz="2000"/>
            </a:lvl5pPr>
            <a:lvl6pPr marL="171450" indent="-171450">
              <a:spcBef>
                <a:spcPts val="1200"/>
              </a:spcBef>
              <a:buFont typeface="Arial" charset="0"/>
              <a:buChar char="•"/>
              <a:defRPr sz="2000"/>
            </a:lvl6pPr>
            <a:lvl7pPr marL="171450" indent="-171450">
              <a:spcBef>
                <a:spcPts val="1200"/>
              </a:spcBef>
              <a:buFont typeface="Arial" charset="0"/>
              <a:buChar char="•"/>
              <a:defRPr sz="2000"/>
            </a:lvl7pPr>
            <a:lvl8pPr marL="171450" indent="-171450">
              <a:spcBef>
                <a:spcPts val="1200"/>
              </a:spcBef>
              <a:buFont typeface="Arial" charset="0"/>
              <a:buChar char="•"/>
              <a:defRPr sz="2000"/>
            </a:lvl8pPr>
            <a:lvl9pPr marL="171450" indent="-171450">
              <a:spcBef>
                <a:spcPts val="1200"/>
              </a:spcBef>
              <a:buFont typeface="Arial"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charset="0"/>
              <a:buNone/>
              <a:defRPr sz="2400"/>
            </a:lvl1pPr>
            <a:lvl2pPr marL="171450" indent="-171450">
              <a:spcBef>
                <a:spcPts val="1200"/>
              </a:spcBef>
              <a:buFont typeface="Arial" charset="0"/>
              <a:buChar char="•"/>
              <a:defRPr sz="2000"/>
            </a:lvl2pPr>
            <a:lvl3pPr marL="171450" indent="-171450">
              <a:spcBef>
                <a:spcPts val="1200"/>
              </a:spcBef>
              <a:buFont typeface="Arial" charset="0"/>
              <a:buChar char="•"/>
              <a:defRPr sz="2000"/>
            </a:lvl3pPr>
            <a:lvl4pPr marL="171450" indent="-171450">
              <a:spcBef>
                <a:spcPts val="1200"/>
              </a:spcBef>
              <a:buFont typeface="Arial" charset="0"/>
              <a:buChar char="•"/>
              <a:defRPr sz="2000"/>
            </a:lvl4pPr>
            <a:lvl5pPr marL="171450" indent="-171450">
              <a:spcBef>
                <a:spcPts val="1200"/>
              </a:spcBef>
              <a:buFont typeface="Arial" charset="0"/>
              <a:buChar char="•"/>
              <a:defRPr sz="2000"/>
            </a:lvl5pPr>
            <a:lvl6pPr marL="171450" indent="-171450">
              <a:spcBef>
                <a:spcPts val="1200"/>
              </a:spcBef>
              <a:buFont typeface="Arial" charset="0"/>
              <a:buChar char="•"/>
              <a:defRPr sz="2000"/>
            </a:lvl6pPr>
            <a:lvl7pPr marL="171450" indent="-171450">
              <a:spcBef>
                <a:spcPts val="1200"/>
              </a:spcBef>
              <a:buFont typeface="Arial" charset="0"/>
              <a:buChar char="•"/>
              <a:defRPr sz="2000"/>
            </a:lvl7pPr>
            <a:lvl8pPr marL="171450" indent="-171450">
              <a:spcBef>
                <a:spcPts val="1200"/>
              </a:spcBef>
              <a:buFont typeface="Arial" charset="0"/>
              <a:buChar char="•"/>
              <a:defRPr sz="2000"/>
            </a:lvl8pPr>
            <a:lvl9pPr marL="171450" indent="-171450">
              <a:spcBef>
                <a:spcPts val="1200"/>
              </a:spcBef>
              <a:buFont typeface="Arial"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charset="0"/>
              <a:buNone/>
              <a:defRPr sz="2400"/>
            </a:lvl1pPr>
            <a:lvl2pPr marL="171450" indent="-171450">
              <a:spcBef>
                <a:spcPts val="1200"/>
              </a:spcBef>
              <a:buFont typeface="Arial" charset="0"/>
              <a:buChar char="•"/>
              <a:defRPr sz="2000"/>
            </a:lvl2pPr>
            <a:lvl3pPr marL="171450" indent="-171450">
              <a:spcBef>
                <a:spcPts val="1200"/>
              </a:spcBef>
              <a:buFont typeface="Arial" charset="0"/>
              <a:buChar char="•"/>
              <a:defRPr sz="2000"/>
            </a:lvl3pPr>
            <a:lvl4pPr marL="171450" indent="-171450">
              <a:spcBef>
                <a:spcPts val="1200"/>
              </a:spcBef>
              <a:buFont typeface="Arial" charset="0"/>
              <a:buChar char="•"/>
              <a:defRPr sz="2000"/>
            </a:lvl4pPr>
            <a:lvl5pPr marL="171450" indent="-171450">
              <a:spcBef>
                <a:spcPts val="1200"/>
              </a:spcBef>
              <a:buFont typeface="Arial" charset="0"/>
              <a:buChar char="•"/>
              <a:defRPr sz="2000"/>
            </a:lvl5pPr>
            <a:lvl6pPr marL="171450" indent="-171450">
              <a:spcBef>
                <a:spcPts val="1200"/>
              </a:spcBef>
              <a:buFont typeface="Arial" charset="0"/>
              <a:buChar char="•"/>
              <a:defRPr sz="2000"/>
            </a:lvl6pPr>
            <a:lvl7pPr marL="171450" indent="-171450">
              <a:spcBef>
                <a:spcPts val="1200"/>
              </a:spcBef>
              <a:buFont typeface="Arial" charset="0"/>
              <a:buChar char="•"/>
              <a:defRPr sz="2000"/>
            </a:lvl7pPr>
            <a:lvl8pPr marL="171450" indent="-171450">
              <a:spcBef>
                <a:spcPts val="1200"/>
              </a:spcBef>
              <a:buFont typeface="Arial" charset="0"/>
              <a:buChar char="•"/>
              <a:defRPr sz="2000"/>
            </a:lvl8pPr>
            <a:lvl9pPr marL="171450" indent="-171450">
              <a:spcBef>
                <a:spcPts val="1200"/>
              </a:spcBef>
              <a:buFont typeface="Arial"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charset="0"/>
              <a:buNone/>
              <a:defRPr sz="2800"/>
            </a:lvl1pPr>
            <a:lvl2pPr marL="171450" indent="-171450">
              <a:spcBef>
                <a:spcPts val="1200"/>
              </a:spcBef>
              <a:buFont typeface="Arial" charset="0"/>
              <a:buChar char="•"/>
              <a:defRPr sz="2000"/>
            </a:lvl2pPr>
            <a:lvl3pPr marL="171450" indent="-171450">
              <a:spcBef>
                <a:spcPts val="1200"/>
              </a:spcBef>
              <a:buFont typeface="Arial" charset="0"/>
              <a:buChar char="•"/>
              <a:defRPr sz="2000"/>
            </a:lvl3pPr>
            <a:lvl4pPr marL="171450" indent="-171450">
              <a:spcBef>
                <a:spcPts val="1200"/>
              </a:spcBef>
              <a:buFont typeface="Arial" charset="0"/>
              <a:buChar char="•"/>
              <a:defRPr sz="2000"/>
            </a:lvl4pPr>
            <a:lvl5pPr marL="171450" indent="-171450">
              <a:spcBef>
                <a:spcPts val="1200"/>
              </a:spcBef>
              <a:buFont typeface="Arial" charset="0"/>
              <a:buChar char="•"/>
              <a:defRPr sz="2000"/>
            </a:lvl5pPr>
            <a:lvl6pPr marL="171450" indent="-171450">
              <a:spcBef>
                <a:spcPts val="1200"/>
              </a:spcBef>
              <a:buFont typeface="Arial" charset="0"/>
              <a:buChar char="•"/>
              <a:defRPr sz="2000"/>
            </a:lvl6pPr>
            <a:lvl7pPr marL="171450" indent="-171450">
              <a:spcBef>
                <a:spcPts val="1200"/>
              </a:spcBef>
              <a:buFont typeface="Arial" charset="0"/>
              <a:buChar char="•"/>
              <a:defRPr sz="2000"/>
            </a:lvl7pPr>
            <a:lvl8pPr marL="171450" indent="-171450">
              <a:spcBef>
                <a:spcPts val="1200"/>
              </a:spcBef>
              <a:buFont typeface="Arial" charset="0"/>
              <a:buChar char="•"/>
              <a:defRPr sz="2000"/>
            </a:lvl8pPr>
            <a:lvl9pPr marL="171450" indent="-171450">
              <a:spcBef>
                <a:spcPts val="1200"/>
              </a:spcBef>
              <a:buFont typeface="Arial"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fld>
            <a:endParaRPr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a:fill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905" indent="0">
              <a:spcBef>
                <a:spcPts val="0"/>
              </a:spcBef>
              <a:buFontTx/>
              <a:buNone/>
              <a:defRPr sz="2400" b="1"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a:fill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905" indent="0">
              <a:spcBef>
                <a:spcPts val="0"/>
              </a:spcBef>
              <a:buFontTx/>
              <a:buNone/>
              <a:defRPr sz="2800"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showMasterSp="0">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fld>
            <a:endParaRPr lang="en-US"/>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905" indent="0">
              <a:spcBef>
                <a:spcPts val="0"/>
              </a:spcBef>
              <a:buFontTx/>
              <a:buNone/>
              <a:defRPr sz="2400" b="1"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subtitle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Oracle Code Title Slide without Graphic">
    <p:bg>
      <p:bgPr>
        <a:solidFill>
          <a:srgbClr val="D8E1E6"/>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905" indent="0">
              <a:spcBef>
                <a:spcPts val="0"/>
              </a:spcBef>
              <a:buFontTx/>
              <a:buNone/>
              <a:defRPr sz="2400"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rgbClr val="D8E1E6"/>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Title Slide with Oracle Code Graphic: 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905" indent="0">
              <a:spcBef>
                <a:spcPts val="0"/>
              </a:spcBef>
              <a:buFontTx/>
              <a:buNone/>
              <a:defRPr sz="2400" baseline="0"/>
            </a:lvl1pPr>
            <a:lvl2pPr marL="1905" indent="0">
              <a:buFontTx/>
              <a:buNone/>
              <a:defRPr sz="2400"/>
            </a:lvl2pPr>
            <a:lvl3pPr marL="1905" indent="0">
              <a:buFontTx/>
              <a:buNone/>
              <a:defRPr sz="2400"/>
            </a:lvl3pPr>
            <a:lvl4pPr marL="1905" indent="0">
              <a:buFontTx/>
              <a:buNone/>
              <a:defRPr sz="2400"/>
            </a:lvl4pPr>
            <a:lvl5pPr marL="1905" indent="0">
              <a:buFontTx/>
              <a:buNone/>
              <a:defRPr sz="2400"/>
            </a:lvl5pPr>
            <a:lvl6pPr marL="1905" indent="0">
              <a:buFontTx/>
              <a:buNone/>
              <a:defRPr sz="2400"/>
            </a:lvl6pPr>
            <a:lvl7pPr marL="1905" indent="0">
              <a:buFontTx/>
              <a:buNone/>
              <a:defRPr sz="2400"/>
            </a:lvl7pPr>
            <a:lvl8pPr marL="1905" indent="0">
              <a:buFontTx/>
              <a:buNone/>
              <a:defRPr sz="2400"/>
            </a:lvl8pPr>
            <a:lvl9pPr marL="1905"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2017,</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0" Type="http://schemas.openxmlformats.org/officeDocument/2006/relationships/theme" Target="../theme/theme1.xml"/><Relationship Id="rId4" Type="http://schemas.openxmlformats.org/officeDocument/2006/relationships/slideLayout" Target="../slideLayouts/slideLayout4.xml"/><Relationship Id="rId39" Type="http://schemas.openxmlformats.org/officeDocument/2006/relationships/image" Target="../media/image2.png"/><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2017,</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u="none" strike="noStrike" kern="1200" cap="none" spc="0" normalizeH="0">
          <a:solidFill>
            <a:schemeClr val="tx1"/>
          </a:solidFill>
          <a:uFillTx/>
          <a:latin typeface="San Francisco Display" charset="0"/>
          <a:ea typeface="맑은 고딕" charset="0"/>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charset="0"/>
        <a:buChar char="•"/>
        <a:defRPr sz="2800" kern="1200">
          <a:solidFill>
            <a:schemeClr val="tx1"/>
          </a:solidFill>
          <a:latin typeface="San Francisco Display" charset="0"/>
          <a:ea typeface="맑은 고딕" charset="0"/>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charset="0"/>
        <a:buChar char="–"/>
        <a:defRPr sz="2400" kern="1200">
          <a:solidFill>
            <a:schemeClr val="tx1"/>
          </a:solidFill>
          <a:latin typeface="San Francisco Display" charset="0"/>
          <a:ea typeface="맑은 고딕" charset="0"/>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charset="0"/>
        <a:buChar char="•"/>
        <a:defRPr sz="2000" kern="1200">
          <a:solidFill>
            <a:schemeClr val="tx1"/>
          </a:solidFill>
          <a:latin typeface="San Francisco Display" charset="0"/>
          <a:ea typeface="맑은 고딕" charset="0"/>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charset="0"/>
        <a:buChar char="–"/>
        <a:defRPr sz="1800" kern="1200">
          <a:solidFill>
            <a:schemeClr val="tx1"/>
          </a:solidFill>
          <a:latin typeface="San Francisco Display" charset="0"/>
          <a:ea typeface="맑은 고딕" charset="0"/>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charset="0"/>
        <a:buChar char="•"/>
        <a:defRPr sz="1600" kern="1200">
          <a:solidFill>
            <a:schemeClr val="tx1"/>
          </a:solidFill>
          <a:latin typeface="San Francisco Display" charset="0"/>
          <a:ea typeface="맑은 고딕"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usr/bin/vitetri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hyperlink" Target="http://https/github.com/oracle/terraform-kubernetes-install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tiff"/><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3.tiff"/><Relationship Id="rId2" Type="http://schemas.openxmlformats.org/officeDocument/2006/relationships/image" Target="../media/image2.tiff"/><Relationship Id="rId16" Type="http://schemas.openxmlformats.org/officeDocument/2006/relationships/slideLayout" Target="../slideLayouts/slideLayout1.xml"/><Relationship Id="rId15" Type="http://schemas.openxmlformats.org/officeDocument/2006/relationships/image" Target="../media/image54.png"/><Relationship Id="rId14" Type="http://schemas.openxmlformats.org/officeDocument/2006/relationships/image" Target="../media/image8.tiff"/><Relationship Id="rId13" Type="http://schemas.openxmlformats.org/officeDocument/2006/relationships/image" Target="../media/image7.tiff"/><Relationship Id="rId12" Type="http://schemas.openxmlformats.org/officeDocument/2006/relationships/image" Target="../media/image6.tiff"/><Relationship Id="rId11" Type="http://schemas.openxmlformats.org/officeDocument/2006/relationships/image" Target="../media/image5.tiff"/><Relationship Id="rId10" Type="http://schemas.openxmlformats.org/officeDocument/2006/relationships/image" Target="../media/image53.png"/><Relationship Id="rId1" Type="http://schemas.openxmlformats.org/officeDocument/2006/relationships/image" Target="../media/image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1.png"/><Relationship Id="rId2" Type="http://schemas.microsoft.com/office/2007/relationships/media" Target="../media/media1.mp4"/><Relationship Id="rId1" Type="http://schemas.openxmlformats.org/officeDocument/2006/relationships/video"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tiff"/><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image" Target="../media/image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hyperlink" Target="https://cdn.yongbok.net/ruo91/architecture/k8s/v1.1/kubernetes_architecture.png&#1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p:txBody>
          <a:bodyPr/>
          <a:lstStyle/>
          <a:p>
            <a:r>
              <a:rPr lang="x-none"/>
              <a:t>Kubernetes + Istio</a:t>
            </a:r>
            <a:endParaRPr lang="x-none"/>
          </a:p>
        </p:txBody>
      </p:sp>
      <p:sp>
        <p:nvSpPr>
          <p:cNvPr id="17" name="Subtitle 2"/>
          <p:cNvSpPr>
            <a:spLocks noGrp="1"/>
          </p:cNvSpPr>
          <p:nvPr>
            <p:ph type="subTitle" idx="1"/>
          </p:nvPr>
        </p:nvSpPr>
        <p:spPr/>
        <p:txBody>
          <a:bodyPr/>
          <a:lstStyle/>
          <a:p>
            <a:r>
              <a:rPr lang="x-none" altLang="en-US"/>
              <a:t>Container Native Applicaiton, Kubernetes </a:t>
            </a:r>
            <a:endParaRPr lang="x-none" altLang="en-US"/>
          </a:p>
        </p:txBody>
      </p:sp>
      <p:sp>
        <p:nvSpPr>
          <p:cNvPr id="18" name="Text Placeholder 5"/>
          <p:cNvSpPr>
            <a:spLocks noGrp="1"/>
          </p:cNvSpPr>
          <p:nvPr>
            <p:ph type="body" sz="quarter" idx="13"/>
          </p:nvPr>
        </p:nvSpPr>
        <p:spPr/>
        <p:txBody>
          <a:bodyPr/>
          <a:lstStyle/>
          <a:p>
            <a:r>
              <a:rPr lang="x-none" altLang="en-US"/>
              <a:t>Jupil Hwang </a:t>
            </a:r>
            <a:endParaRPr lang="x-none" altLang="en-US"/>
          </a:p>
          <a:p>
            <a:r>
              <a:rPr lang="x-none" altLang="en-US"/>
              <a:t>@jupil_hwang</a:t>
            </a:r>
            <a:endParaRPr lang="x-none" altLang="en-US"/>
          </a:p>
          <a:p>
            <a:r>
              <a:rPr lang="en-US"/>
              <a:t>Sales Consultant, </a:t>
            </a:r>
            <a:r>
              <a:rPr lang="x-none" altLang="en-US"/>
              <a:t>Cloud Infrastructure</a:t>
            </a:r>
            <a:endParaRPr lang="x-none" altLang="en-US"/>
          </a:p>
          <a:p>
            <a:r>
              <a:rPr lang="x-none" altLang="en-US"/>
              <a:t>16 DEC</a:t>
            </a:r>
            <a:r>
              <a:rPr lang="en-US"/>
              <a:t>, 2017</a:t>
            </a:r>
            <a:endParaRPr lang="en-US"/>
          </a:p>
        </p:txBody>
      </p:sp>
      <p:sp>
        <p:nvSpPr>
          <p:cNvPr id="11" name="Footer Placeholder 10"/>
          <p:cNvSpPr>
            <a:spLocks noGrp="1"/>
          </p:cNvSpPr>
          <p:nvPr>
            <p:ph type="ftr" sz="quarter" idx="15"/>
          </p:nvPr>
        </p:nvSpPr>
        <p:spPr/>
        <p:txBody>
          <a:bodyPr/>
          <a:lstStyle/>
          <a:p>
            <a:r>
              <a:rPr lang="en-US"/>
              <a:t>Confidential – Oracle Internal/Restricted/Highly Restricted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421255" y="604520"/>
            <a:ext cx="7373620" cy="5786755"/>
          </a:xfrm>
          <a:prstGeom prst="rect">
            <a:avLst/>
          </a:prstGeom>
        </p:spPr>
      </p:pic>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2" name="Title 1"/>
          <p:cNvSpPr>
            <a:spLocks noGrp="1"/>
          </p:cNvSpPr>
          <p:nvPr>
            <p:ph type="title"/>
          </p:nvPr>
        </p:nvSpPr>
        <p:spPr/>
        <p:txBody>
          <a:bodyPr/>
          <a:p>
            <a:r>
              <a:rPr lang="x-none" altLang="en-US"/>
              <a:t>Kubernetes Architecture</a:t>
            </a:r>
            <a:endParaRPr lang="x-none" altLang="en-US"/>
          </a:p>
        </p:txBody>
      </p:sp>
      <p:sp>
        <p:nvSpPr>
          <p:cNvPr id="10" name="Rectangle 9"/>
          <p:cNvSpPr/>
          <p:nvPr/>
        </p:nvSpPr>
        <p:spPr>
          <a:xfrm>
            <a:off x="8735695" y="1358265"/>
            <a:ext cx="1352550" cy="265430"/>
          </a:xfrm>
          <a:prstGeom prst="rect">
            <a:avLst/>
          </a:prstGeom>
          <a:solidFill>
            <a:schemeClr val="bg1">
              <a:lumMod val="95000"/>
            </a:schemeClr>
          </a:solidFill>
          <a:ln w="31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dirty="0" smtClean="0">
                <a:solidFill>
                  <a:schemeClr val="tx1"/>
                </a:solidFill>
                <a:latin typeface="San Francisco Display" charset="0"/>
                <a:ea typeface="맑은 고딕" charset="0"/>
              </a:rPr>
              <a:t>Load Balancer</a:t>
            </a:r>
            <a:endParaRPr lang="x-none" altLang="en-US" sz="1200" dirty="0" smtClean="0">
              <a:solidFill>
                <a:schemeClr val="tx1"/>
              </a:solidFill>
              <a:latin typeface="San Francisco Display" charset="0"/>
              <a:ea typeface="맑은 고딕" charset="0"/>
            </a:endParaRPr>
          </a:p>
        </p:txBody>
      </p:sp>
      <p:cxnSp>
        <p:nvCxnSpPr>
          <p:cNvPr id="11" name="Straight Arrow Connector 10"/>
          <p:cNvCxnSpPr/>
          <p:nvPr/>
        </p:nvCxnSpPr>
        <p:spPr>
          <a:xfrm>
            <a:off x="8154670" y="1033145"/>
            <a:ext cx="971550" cy="314325"/>
          </a:xfrm>
          <a:prstGeom prst="straightConnector1">
            <a:avLst/>
          </a:prstGeom>
          <a:ln w="12700">
            <a:solidFill>
              <a:schemeClr val="tx1">
                <a:lumMod val="5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flipH="1">
            <a:off x="8054340" y="1623695"/>
            <a:ext cx="1357630" cy="535940"/>
          </a:xfrm>
          <a:prstGeom prst="straightConnector1">
            <a:avLst/>
          </a:prstGeom>
          <a:ln w="12700">
            <a:solidFill>
              <a:schemeClr val="tx1">
                <a:lumMod val="5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491220" y="4561840"/>
            <a:ext cx="1175385" cy="265430"/>
          </a:xfrm>
          <a:prstGeom prst="rect">
            <a:avLst/>
          </a:prstGeom>
          <a:solidFill>
            <a:schemeClr val="bg1">
              <a:lumMod val="95000"/>
            </a:schemeClr>
          </a:solidFill>
          <a:ln w="31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900" dirty="0" smtClean="0">
                <a:solidFill>
                  <a:schemeClr val="tx1"/>
                </a:solidFill>
                <a:latin typeface="San Francisco Display" charset="0"/>
                <a:ea typeface="맑은 고딕" charset="0"/>
              </a:rPr>
              <a:t>cAdvisor/Heapster</a:t>
            </a:r>
            <a:endParaRPr lang="x-none" altLang="en-US" sz="900" dirty="0" smtClean="0">
              <a:solidFill>
                <a:schemeClr val="tx1"/>
              </a:solidFill>
              <a:latin typeface="San Francisco Display" charset="0"/>
              <a:ea typeface="맑은 고딕" charset="0"/>
            </a:endParaRPr>
          </a:p>
        </p:txBody>
      </p:sp>
      <p:sp>
        <p:nvSpPr>
          <p:cNvPr id="14" name="Rectangle 13"/>
          <p:cNvSpPr/>
          <p:nvPr/>
        </p:nvSpPr>
        <p:spPr>
          <a:xfrm>
            <a:off x="8457565" y="2166620"/>
            <a:ext cx="1175385" cy="265430"/>
          </a:xfrm>
          <a:prstGeom prst="rect">
            <a:avLst/>
          </a:prstGeom>
          <a:solidFill>
            <a:schemeClr val="bg1">
              <a:lumMod val="95000"/>
            </a:schemeClr>
          </a:solidFill>
          <a:ln w="31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900" dirty="0" smtClean="0">
                <a:solidFill>
                  <a:schemeClr val="tx1"/>
                </a:solidFill>
                <a:latin typeface="San Francisco Display" charset="0"/>
                <a:ea typeface="맑은 고딕" charset="0"/>
              </a:rPr>
              <a:t>cAdvisor/Heapster</a:t>
            </a:r>
            <a:endParaRPr lang="x-none" altLang="en-US" sz="900" dirty="0" smtClean="0">
              <a:solidFill>
                <a:schemeClr val="tx1"/>
              </a:solidFill>
              <a:latin typeface="San Francisco Display" charset="0"/>
              <a:ea typeface="맑은 고딕" charset="0"/>
            </a:endParaRPr>
          </a:p>
        </p:txBody>
      </p:sp>
      <p:cxnSp>
        <p:nvCxnSpPr>
          <p:cNvPr id="18" name="Curved Connector 17"/>
          <p:cNvCxnSpPr/>
          <p:nvPr/>
        </p:nvCxnSpPr>
        <p:spPr>
          <a:xfrm rot="5400000">
            <a:off x="4736465" y="2871470"/>
            <a:ext cx="2437765" cy="1383030"/>
          </a:xfrm>
          <a:prstGeom prst="curvedConnector3">
            <a:avLst>
              <a:gd name="adj1" fmla="val 41351"/>
            </a:avLst>
          </a:prstGeom>
          <a:ln w="12700">
            <a:solidFill>
              <a:schemeClr val="tx1">
                <a:lumMod val="5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0800000" flipV="1">
            <a:off x="5253990" y="4739640"/>
            <a:ext cx="1365885" cy="8255"/>
          </a:xfrm>
          <a:prstGeom prst="curvedConnector3">
            <a:avLst>
              <a:gd name="adj1" fmla="val 49977"/>
            </a:avLst>
          </a:prstGeom>
          <a:ln w="12700">
            <a:solidFill>
              <a:schemeClr val="tx1">
                <a:lumMod val="5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x-none" altLang="en-US"/>
              <a:t>sidecar 패턴???</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Istio </a:t>
            </a:r>
            <a:endParaRPr lang="x-none" altLang="en-US"/>
          </a:p>
        </p:txBody>
      </p:sp>
      <p:sp>
        <p:nvSpPr>
          <p:cNvPr id="3" name="Content Placeholder 2"/>
          <p:cNvSpPr>
            <a:spLocks noGrp="1"/>
          </p:cNvSpPr>
          <p:nvPr>
            <p:ph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Istio vs Kube-proxy</a:t>
            </a:r>
            <a:endParaRPr lang="x-none" altLang="en-US"/>
          </a:p>
        </p:txBody>
      </p:sp>
      <p:sp>
        <p:nvSpPr>
          <p:cNvPr id="3" name="Content Placeholder 2"/>
          <p:cNvSpPr>
            <a:spLocks noGrp="1"/>
          </p:cNvSpPr>
          <p:nvPr>
            <p:ph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Istio Architecture</a:t>
            </a:r>
            <a:endParaRPr lang="x-none" altLang="en-US"/>
          </a:p>
        </p:txBody>
      </p:sp>
      <p:sp>
        <p:nvSpPr>
          <p:cNvPr id="3" name="Content Placeholder 2"/>
          <p:cNvSpPr>
            <a:spLocks noGrp="1"/>
          </p:cNvSpPr>
          <p:nvPr>
            <p:ph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Istio </a:t>
            </a:r>
            <a:endParaRPr lang="x-none" altLang="en-US"/>
          </a:p>
        </p:txBody>
      </p:sp>
      <p:sp>
        <p:nvSpPr>
          <p:cNvPr id="3" name="Content Placeholder 2"/>
          <p:cNvSpPr>
            <a:spLocks noGrp="1"/>
          </p:cNvSpPr>
          <p:nvPr>
            <p:ph idx="1"/>
          </p:nvPr>
        </p:nvSpPr>
        <p:spPr/>
        <p:txBody>
          <a:bodyPr/>
          <a:p>
            <a:r>
              <a:rPr lang="x-none" altLang="en-US"/>
              <a:t>Envoy??</a:t>
            </a:r>
            <a:endParaRPr lang="x-none" altLang="en-US"/>
          </a:p>
          <a:p>
            <a:r>
              <a:rPr lang="x-none" altLang="en-US"/>
              <a:t>Ingress ??</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노드 </a:t>
            </a:r>
            <a:endParaRPr lang="x-none" altLang="en-US"/>
          </a:p>
        </p:txBody>
      </p:sp>
      <p:sp>
        <p:nvSpPr>
          <p:cNvPr id="3" name="Content Placeholder 2"/>
          <p:cNvSpPr>
            <a:spLocks noGrp="1"/>
          </p:cNvSpPr>
          <p:nvPr>
            <p:ph idx="1"/>
          </p:nvPr>
        </p:nvSpPr>
        <p:spPr/>
        <p:txBody>
          <a:bodyPr/>
          <a:p>
            <a:r>
              <a:rPr lang="x-none" altLang="en-US"/>
              <a:t>Master 노드 --&gt; Cluster control plane</a:t>
            </a:r>
            <a:endParaRPr lang="x-none" altLang="en-US"/>
          </a:p>
          <a:p>
            <a:pPr lvl="1"/>
            <a:r>
              <a:rPr lang="x-none" altLang="en-US"/>
              <a:t>클러스터에 대한 관리 역할</a:t>
            </a:r>
            <a:endParaRPr lang="x-none" altLang="en-US"/>
          </a:p>
          <a:p>
            <a:pPr lvl="1"/>
            <a:r>
              <a:rPr lang="x-none" altLang="en-US"/>
              <a:t>API Server : RESTFul API를 이용해서 Client, Woker 노드와 통신</a:t>
            </a:r>
            <a:endParaRPr lang="x-none" altLang="en-US"/>
          </a:p>
          <a:p>
            <a:pPr lvl="1"/>
            <a:r>
              <a:rPr lang="x-none" altLang="en-US"/>
              <a:t>Scheduler 및 Replication Controller </a:t>
            </a:r>
            <a:endParaRPr lang="x-none" altLang="en-US"/>
          </a:p>
          <a:p>
            <a:pPr lvl="0"/>
            <a:r>
              <a:rPr lang="x-none" altLang="en-US"/>
              <a:t>Worker 노드</a:t>
            </a:r>
            <a:endParaRPr lang="x-none" altLang="en-US"/>
          </a:p>
          <a:p>
            <a:pPr lvl="1"/>
            <a:r>
              <a:rPr lang="x-none" altLang="en-US"/>
              <a:t>실제 Container가 실행되어 사용자가 사용할 수 있도록 서비스를 제공</a:t>
            </a:r>
            <a:endParaRPr lang="x-none" altLang="en-US"/>
          </a:p>
          <a:p>
            <a:pPr lvl="0"/>
            <a:r>
              <a:rPr lang="x-none" altLang="en-US"/>
              <a:t>etcd 노드</a:t>
            </a:r>
            <a:endParaRPr lang="x-none" altLang="en-US"/>
          </a:p>
          <a:p>
            <a:pPr lvl="1"/>
            <a:r>
              <a:rPr lang="x-none" altLang="en-US"/>
              <a:t>분산 KVS</a:t>
            </a:r>
            <a:endParaRPr lang="x-none" altLang="en-US"/>
          </a:p>
          <a:p>
            <a:pPr lvl="1"/>
            <a:r>
              <a:rPr lang="x-none" altLang="en-US"/>
              <a:t>K8s 클러스터의 모든 상태를 저장</a:t>
            </a:r>
            <a:endParaRPr lang="x-none" altLang="en-US"/>
          </a:p>
          <a:p>
            <a:pPr lvl="1"/>
            <a:r>
              <a:rPr lang="x-none" altLang="en-US"/>
              <a:t>K8s API Object 저장</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등등</a:t>
            </a:r>
            <a:endParaRPr lang="x-none" altLang="en-US"/>
          </a:p>
        </p:txBody>
      </p:sp>
      <p:sp>
        <p:nvSpPr>
          <p:cNvPr id="3" name="Content Placeholder 2"/>
          <p:cNvSpPr>
            <a:spLocks noGrp="1"/>
          </p:cNvSpPr>
          <p:nvPr>
            <p:ph idx="1"/>
          </p:nvPr>
        </p:nvSpPr>
        <p:spPr>
          <a:xfrm>
            <a:off x="531151" y="1524001"/>
            <a:ext cx="11126522" cy="4419600"/>
          </a:xfrm>
        </p:spPr>
        <p:txBody>
          <a:bodyPr/>
          <a:p>
            <a:r>
              <a:rPr lang="x-none" altLang="en-US"/>
              <a:t>Kubelet </a:t>
            </a:r>
            <a:endParaRPr lang="x-none" altLang="en-US"/>
          </a:p>
          <a:p>
            <a:pPr lvl="1"/>
            <a:r>
              <a:rPr lang="x-none" altLang="en-US"/>
              <a:t>각 노드에서 동작하는 Agent로, Container Runtime(docker, rkt..)로 연동</a:t>
            </a:r>
            <a:endParaRPr lang="x-none" altLang="en-US"/>
          </a:p>
          <a:p>
            <a:pPr lvl="1"/>
            <a:r>
              <a:rPr lang="x-none" altLang="en-US"/>
              <a:t>노드의 health check도 담당</a:t>
            </a:r>
            <a:endParaRPr lang="x-none" altLang="en-US"/>
          </a:p>
          <a:p>
            <a:r>
              <a:rPr lang="x-none" altLang="en-US"/>
              <a:t>kube-Proxy</a:t>
            </a:r>
            <a:endParaRPr lang="x-none" altLang="en-US"/>
          </a:p>
          <a:p>
            <a:pPr lvl="1"/>
            <a:r>
              <a:rPr lang="x-none" altLang="en-US"/>
              <a:t>외부의 사용자 요청을 처리, 서비스들의 Load-Balancer</a:t>
            </a:r>
            <a:endParaRPr lang="x-none" altLang="en-US"/>
          </a:p>
          <a:p>
            <a:pPr lvl="1"/>
            <a:r>
              <a:rPr lang="x-none" altLang="en-US"/>
              <a:t>iptables사용</a:t>
            </a:r>
            <a:endParaRPr lang="x-none" altLang="en-US"/>
          </a:p>
          <a:p>
            <a:pPr lvl="0"/>
            <a:r>
              <a:rPr lang="x-none" altLang="en-US"/>
              <a:t>cAdvisor / Heapster </a:t>
            </a:r>
            <a:endParaRPr lang="x-none" altLang="en-US"/>
          </a:p>
          <a:p>
            <a:pPr lvl="1"/>
            <a:r>
              <a:rPr lang="x-none" altLang="en-US"/>
              <a:t>각 노드의 리소스 모니터링</a:t>
            </a:r>
            <a:endParaRPr lang="x-none" altLang="en-US"/>
          </a:p>
          <a:p>
            <a:pPr lvl="0"/>
            <a:r>
              <a:rPr lang="x-none" altLang="en-US"/>
              <a:t>Ingress Controller</a:t>
            </a:r>
            <a:endParaRPr lang="x-none" altLang="en-US"/>
          </a:p>
          <a:p>
            <a:pPr lvl="1"/>
            <a:r>
              <a:rPr lang="x-none" altLang="en-US"/>
              <a:t>L7 기반의 Load-Balancing 지원 (예, /foo vs /bar)</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ontent Placeholder 6"/>
          <p:cNvSpPr>
            <a:spLocks noGrp="1"/>
          </p:cNvSpPr>
          <p:nvPr>
            <p:ph sz="half" idx="1"/>
          </p:nvPr>
        </p:nvSpPr>
        <p:spPr>
          <a:xfrm>
            <a:off x="531178" y="1524001"/>
            <a:ext cx="5410199" cy="4419600"/>
          </a:xfrm>
        </p:spPr>
        <p:txBody>
          <a:bodyPr/>
          <a:p>
            <a:r>
              <a:rPr lang="x-none" altLang="en-US"/>
              <a:t>동일한 Lifecycle을 가지는 하나 또는 여러개의 컨테이너들을 가짐</a:t>
            </a:r>
            <a:endParaRPr lang="x-none" altLang="en-US"/>
          </a:p>
          <a:p>
            <a:r>
              <a:rPr lang="x-none" altLang="en-US"/>
              <a:t>Pod당 하나의 IP</a:t>
            </a:r>
            <a:endParaRPr lang="x-none" altLang="en-US"/>
          </a:p>
          <a:p>
            <a:r>
              <a:rPr lang="x-none" altLang="en-US"/>
              <a:t>Block Storage, Secret, Config 을 공유, container끼리는 localhost로 통신가능</a:t>
            </a:r>
            <a:endParaRPr lang="x-none" altLang="en-US"/>
          </a:p>
          <a:p>
            <a:r>
              <a:rPr lang="x-none" altLang="en-US"/>
              <a:t>Ephemeral</a:t>
            </a:r>
            <a:endParaRPr lang="x-none" altLang="en-US"/>
          </a:p>
          <a:p>
            <a:pPr lvl="1"/>
            <a:r>
              <a:rPr lang="x-none" altLang="en-US"/>
              <a:t>Container가 재시작하더라도 Pod이 살아있는한 Shared volume은 유지</a:t>
            </a:r>
            <a:endParaRPr lang="x-none" altLang="en-US"/>
          </a:p>
          <a:p>
            <a:endParaRPr lang="x-none" altLang="en-US"/>
          </a:p>
        </p:txBody>
      </p:sp>
      <p:sp>
        <p:nvSpPr>
          <p:cNvPr id="9" name="Title 8"/>
          <p:cNvSpPr>
            <a:spLocks noGrp="1"/>
          </p:cNvSpPr>
          <p:nvPr>
            <p:ph type="title"/>
          </p:nvPr>
        </p:nvSpPr>
        <p:spPr/>
        <p:txBody>
          <a:bodyPr/>
          <a:p>
            <a:r>
              <a:rPr lang="x-none" altLang="en-US"/>
              <a:t>Kubernetes - Pod</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10" name="Rectangle 9"/>
          <p:cNvSpPr/>
          <p:nvPr/>
        </p:nvSpPr>
        <p:spPr>
          <a:xfrm>
            <a:off x="6988175" y="1535430"/>
            <a:ext cx="4659630" cy="3765550"/>
          </a:xfrm>
          <a:prstGeom prst="rect">
            <a:avLst/>
          </a:prstGeom>
          <a:solidFill>
            <a:schemeClr val="bg1">
              <a:lumMod val="95000"/>
            </a:schemeClr>
          </a:solidFill>
          <a:ln w="15875">
            <a:noFill/>
            <a:miter/>
          </a:ln>
        </p:spPr>
        <p:txBody>
          <a:bodyPr wrap="square" lIns="91440" tIns="45720" rIns="91440" bIns="45720" anchor="t"/>
          <a:p>
            <a:r>
              <a:rPr lang="x-none" altLang="en-US">
                <a:latin typeface="San Francisco Display" charset="0"/>
                <a:ea typeface="맑은 고딕" charset="0"/>
              </a:rPr>
              <a:t>Pod</a:t>
            </a:r>
            <a:endParaRPr lang="x-none" altLang="en-US">
              <a:latin typeface="San Francisco Display" charset="0"/>
              <a:ea typeface="맑은 고딕" charset="0"/>
            </a:endParaRPr>
          </a:p>
        </p:txBody>
      </p:sp>
      <p:sp>
        <p:nvSpPr>
          <p:cNvPr id="22" name="Rectangle 21"/>
          <p:cNvSpPr/>
          <p:nvPr/>
        </p:nvSpPr>
        <p:spPr>
          <a:xfrm>
            <a:off x="8086643" y="1952237"/>
            <a:ext cx="1471822" cy="787344"/>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Container</a:t>
            </a:r>
            <a:endParaRPr lang="x-none" altLang="en-US" dirty="0" smtClean="0">
              <a:solidFill>
                <a:schemeClr val="tx1"/>
              </a:solidFill>
              <a:latin typeface="San Francisco Display" charset="0"/>
              <a:ea typeface="맑은 고딕" charset="0"/>
            </a:endParaRPr>
          </a:p>
        </p:txBody>
      </p:sp>
      <p:sp>
        <p:nvSpPr>
          <p:cNvPr id="11" name="Rectangle 10"/>
          <p:cNvSpPr/>
          <p:nvPr/>
        </p:nvSpPr>
        <p:spPr>
          <a:xfrm>
            <a:off x="8096168" y="3107937"/>
            <a:ext cx="1471822" cy="787344"/>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Container</a:t>
            </a:r>
            <a:endParaRPr lang="x-none" altLang="en-US" dirty="0" smtClean="0">
              <a:solidFill>
                <a:schemeClr val="tx1"/>
              </a:solidFill>
              <a:latin typeface="San Francisco Display" charset="0"/>
              <a:ea typeface="맑은 고딕" charset="0"/>
            </a:endParaRPr>
          </a:p>
        </p:txBody>
      </p:sp>
      <p:sp>
        <p:nvSpPr>
          <p:cNvPr id="12" name="Flowchart: Magnetic Disk 11"/>
          <p:cNvSpPr/>
          <p:nvPr/>
        </p:nvSpPr>
        <p:spPr>
          <a:xfrm>
            <a:off x="8192135" y="4946650"/>
            <a:ext cx="1044575" cy="709295"/>
          </a:xfrm>
          <a:prstGeom prst="flowChartMagneticDisk">
            <a:avLst/>
          </a:prstGeom>
          <a:solidFill>
            <a:schemeClr val="tx2">
              <a:lumMod val="20000"/>
              <a:lumOff val="80000"/>
            </a:schemeClr>
          </a:solidFill>
          <a:ln w="15875">
            <a:solidFill>
              <a:schemeClr val="tx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Block</a:t>
            </a:r>
            <a:endParaRPr lang="x-none" altLang="en-US" dirty="0" smtClean="0">
              <a:solidFill>
                <a:schemeClr val="tx1"/>
              </a:solidFill>
              <a:latin typeface="San Francisco Display" charset="0"/>
              <a:ea typeface="맑은 고딕" charset="0"/>
            </a:endParaRPr>
          </a:p>
        </p:txBody>
      </p:sp>
      <p:sp>
        <p:nvSpPr>
          <p:cNvPr id="13" name="Flowchart: Magnetic Disk 12"/>
          <p:cNvSpPr/>
          <p:nvPr/>
        </p:nvSpPr>
        <p:spPr>
          <a:xfrm>
            <a:off x="9347200" y="4946650"/>
            <a:ext cx="1044575" cy="709295"/>
          </a:xfrm>
          <a:prstGeom prst="flowChartMagneticDisk">
            <a:avLst/>
          </a:prstGeom>
          <a:solidFill>
            <a:schemeClr val="tx2">
              <a:lumMod val="20000"/>
              <a:lumOff val="80000"/>
            </a:schemeClr>
          </a:solidFill>
          <a:ln w="15875">
            <a:solidFill>
              <a:schemeClr val="tx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Secret</a:t>
            </a:r>
            <a:endParaRPr lang="x-none" altLang="en-US" dirty="0" smtClean="0">
              <a:solidFill>
                <a:schemeClr val="tx1"/>
              </a:solidFill>
              <a:latin typeface="San Francisco Display" charset="0"/>
              <a:ea typeface="맑은 고딕" charset="0"/>
            </a:endParaRPr>
          </a:p>
        </p:txBody>
      </p:sp>
      <p:sp>
        <p:nvSpPr>
          <p:cNvPr id="14" name="Flowchart: Magnetic Disk 13"/>
          <p:cNvSpPr/>
          <p:nvPr/>
        </p:nvSpPr>
        <p:spPr>
          <a:xfrm>
            <a:off x="10502265" y="4946650"/>
            <a:ext cx="1044575" cy="709295"/>
          </a:xfrm>
          <a:prstGeom prst="flowChartMagneticDisk">
            <a:avLst/>
          </a:prstGeom>
          <a:solidFill>
            <a:schemeClr val="tx2">
              <a:lumMod val="20000"/>
              <a:lumOff val="80000"/>
            </a:schemeClr>
          </a:solidFill>
          <a:ln w="15875">
            <a:solidFill>
              <a:schemeClr val="tx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config</a:t>
            </a:r>
            <a:endParaRPr lang="x-none" altLang="en-US" dirty="0" smtClean="0">
              <a:solidFill>
                <a:schemeClr val="tx1"/>
              </a:solidFill>
              <a:latin typeface="San Francisco Display" charset="0"/>
              <a:ea typeface="맑은 고딕" charset="0"/>
            </a:endParaRPr>
          </a:p>
        </p:txBody>
      </p:sp>
      <p:sp>
        <p:nvSpPr>
          <p:cNvPr id="16" name="Rectangle 15"/>
          <p:cNvSpPr/>
          <p:nvPr/>
        </p:nvSpPr>
        <p:spPr>
          <a:xfrm>
            <a:off x="9592310" y="1296035"/>
            <a:ext cx="1838960" cy="489585"/>
          </a:xfrm>
          <a:prstGeom prst="rect">
            <a:avLst/>
          </a:prstGeom>
          <a:solidFill>
            <a:schemeClr val="tx2">
              <a:lumMod val="20000"/>
              <a:lumOff val="80000"/>
            </a:schemeClr>
          </a:solidFill>
          <a:ln w="15875">
            <a:solidFill>
              <a:schemeClr val="tx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172.17.1.100</a:t>
            </a:r>
            <a:endParaRPr lang="x-none" altLang="en-US" dirty="0" smtClean="0">
              <a:solidFill>
                <a:schemeClr val="tx1"/>
              </a:solidFill>
              <a:latin typeface="San Francisco Display" charset="0"/>
              <a:ea typeface="맑은 고딕" charset="0"/>
            </a:endParaRPr>
          </a:p>
        </p:txBody>
      </p:sp>
      <p:sp>
        <p:nvSpPr>
          <p:cNvPr id="17" name="Text Box 16"/>
          <p:cNvSpPr txBox="1"/>
          <p:nvPr/>
        </p:nvSpPr>
        <p:spPr>
          <a:xfrm>
            <a:off x="10032365" y="2407920"/>
            <a:ext cx="723265" cy="226060"/>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예) Nginx</a:t>
            </a:r>
            <a:endParaRPr lang="x-none" altLang="en-US" sz="1400" dirty="0" smtClean="0">
              <a:latin typeface="San Francisco Display" charset="0"/>
              <a:ea typeface="맑은 고딕" charset="0"/>
            </a:endParaRPr>
          </a:p>
        </p:txBody>
      </p:sp>
      <p:sp>
        <p:nvSpPr>
          <p:cNvPr id="18" name="Text Box 17"/>
          <p:cNvSpPr txBox="1"/>
          <p:nvPr/>
        </p:nvSpPr>
        <p:spPr>
          <a:xfrm>
            <a:off x="10013315" y="3088640"/>
            <a:ext cx="1009015" cy="226060"/>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예) Web Files</a:t>
            </a:r>
            <a:endParaRPr lang="x-none" altLang="en-US" sz="1400" dirty="0" smtClean="0">
              <a:latin typeface="San Francisco Display" charset="0"/>
              <a:ea typeface="맑은 고딕" charset="0"/>
            </a:endParaRPr>
          </a:p>
        </p:txBody>
      </p:sp>
      <p:sp>
        <p:nvSpPr>
          <p:cNvPr id="19" name="Text Box 18"/>
          <p:cNvSpPr txBox="1"/>
          <p:nvPr/>
        </p:nvSpPr>
        <p:spPr>
          <a:xfrm>
            <a:off x="9747250" y="1052195"/>
            <a:ext cx="861695"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Dynamic IP</a:t>
            </a:r>
            <a:endParaRPr lang="x-none" altLang="en-US" sz="1400" dirty="0" smtClean="0">
              <a:latin typeface="San Francisco Display" charset="0"/>
              <a:ea typeface="맑은 고딕" charset="0"/>
            </a:endParaRPr>
          </a:p>
        </p:txBody>
      </p:sp>
      <p:pic>
        <p:nvPicPr>
          <p:cNvPr id="2" name="Picture 1"/>
          <p:cNvPicPr>
            <a:picLocks noChangeAspect="1"/>
          </p:cNvPicPr>
          <p:nvPr/>
        </p:nvPicPr>
        <p:blipFill>
          <a:blip r:embed="rId1"/>
          <a:stretch>
            <a:fillRect/>
          </a:stretch>
        </p:blipFill>
        <p:spPr>
          <a:xfrm>
            <a:off x="5768975" y="4437380"/>
            <a:ext cx="2428240" cy="1928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Content Placeholder 5"/>
          <p:cNvPicPr>
            <a:picLocks noChangeAspect="1"/>
          </p:cNvPicPr>
          <p:nvPr>
            <p:ph idx="1"/>
          </p:nvPr>
        </p:nvPicPr>
        <p:blipFill>
          <a:blip r:embed="rId1"/>
          <a:stretch>
            <a:fillRect/>
          </a:stretch>
        </p:blipFill>
        <p:spPr>
          <a:xfrm>
            <a:off x="5746750" y="5062855"/>
            <a:ext cx="6248400" cy="1257300"/>
          </a:xfrm>
          <a:prstGeom prst="rect">
            <a:avLst/>
          </a:prstGeom>
        </p:spPr>
      </p:pic>
      <p:pic>
        <p:nvPicPr>
          <p:cNvPr id="7" name="Picture 6"/>
          <p:cNvPicPr>
            <a:picLocks noChangeAspect="1"/>
          </p:cNvPicPr>
          <p:nvPr/>
        </p:nvPicPr>
        <p:blipFill>
          <a:blip r:embed="rId2"/>
          <a:stretch>
            <a:fillRect/>
          </a:stretch>
        </p:blipFill>
        <p:spPr>
          <a:xfrm>
            <a:off x="741045" y="2819400"/>
            <a:ext cx="5676265" cy="1219200"/>
          </a:xfrm>
          <a:prstGeom prst="rect">
            <a:avLst/>
          </a:prstGeom>
        </p:spPr>
      </p:pic>
      <p:pic>
        <p:nvPicPr>
          <p:cNvPr id="8" name="Picture 7"/>
          <p:cNvPicPr>
            <a:picLocks noChangeAspect="1"/>
          </p:cNvPicPr>
          <p:nvPr/>
        </p:nvPicPr>
        <p:blipFill>
          <a:blip r:embed="rId3"/>
          <a:stretch>
            <a:fillRect/>
          </a:stretch>
        </p:blipFill>
        <p:spPr>
          <a:xfrm>
            <a:off x="1120775" y="4338955"/>
            <a:ext cx="5904865" cy="1352550"/>
          </a:xfrm>
          <a:prstGeom prst="rect">
            <a:avLst/>
          </a:prstGeom>
        </p:spPr>
      </p:pic>
      <p:pic>
        <p:nvPicPr>
          <p:cNvPr id="10" name="Picture 9"/>
          <p:cNvPicPr>
            <a:picLocks noChangeAspect="1"/>
          </p:cNvPicPr>
          <p:nvPr/>
        </p:nvPicPr>
        <p:blipFill>
          <a:blip r:embed="rId4"/>
          <a:stretch>
            <a:fillRect/>
          </a:stretch>
        </p:blipFill>
        <p:spPr>
          <a:xfrm>
            <a:off x="375920" y="1295400"/>
            <a:ext cx="5971540" cy="1038225"/>
          </a:xfrm>
          <a:prstGeom prst="rect">
            <a:avLst/>
          </a:prstGeom>
        </p:spPr>
      </p:pic>
      <p:pic>
        <p:nvPicPr>
          <p:cNvPr id="9" name="Picture 8"/>
          <p:cNvPicPr>
            <a:picLocks noChangeAspect="1"/>
          </p:cNvPicPr>
          <p:nvPr/>
        </p:nvPicPr>
        <p:blipFill>
          <a:blip r:embed="rId5"/>
          <a:stretch>
            <a:fillRect/>
          </a:stretch>
        </p:blipFill>
        <p:spPr>
          <a:xfrm>
            <a:off x="5970905" y="419735"/>
            <a:ext cx="5933440" cy="300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ltLang="en-US"/>
              <a:t>Kubernetes - Pod</a:t>
            </a:r>
            <a:endParaRPr lang="x-none" altLang="en-US"/>
          </a:p>
        </p:txBody>
      </p:sp>
      <p:sp>
        <p:nvSpPr>
          <p:cNvPr id="3" name="Footer Placeholder 2"/>
          <p:cNvSpPr>
            <a:spLocks noGrp="1"/>
          </p:cNvSpPr>
          <p:nvPr>
            <p:ph type="ftr" sz="quarter" idx="11"/>
          </p:nvPr>
        </p:nvSpPr>
        <p:spPr/>
        <p:txBody>
          <a:bodyPr/>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p>
            <a:fld id="{C51EAA63-D034-42AE-91FA-B13B9518C7BE}" type="slidenum">
              <a:rPr/>
            </a:fld>
            <a:endParaRPr dirty="0"/>
          </a:p>
        </p:txBody>
      </p:sp>
      <p:pic>
        <p:nvPicPr>
          <p:cNvPr id="5" name="Picture 4"/>
          <p:cNvPicPr>
            <a:picLocks noChangeAspect="1"/>
          </p:cNvPicPr>
          <p:nvPr/>
        </p:nvPicPr>
        <p:blipFill>
          <a:blip r:embed="rId1"/>
          <a:stretch>
            <a:fillRect/>
          </a:stretch>
        </p:blipFill>
        <p:spPr>
          <a:xfrm>
            <a:off x="1120775" y="1295400"/>
            <a:ext cx="4028440" cy="4638040"/>
          </a:xfrm>
          <a:prstGeom prst="rect">
            <a:avLst/>
          </a:prstGeom>
        </p:spPr>
      </p:pic>
      <p:pic>
        <p:nvPicPr>
          <p:cNvPr id="6" name="Picture 5"/>
          <p:cNvPicPr>
            <a:picLocks noChangeAspect="1"/>
          </p:cNvPicPr>
          <p:nvPr/>
        </p:nvPicPr>
        <p:blipFill>
          <a:blip r:embed="rId2"/>
          <a:stretch>
            <a:fillRect/>
          </a:stretch>
        </p:blipFill>
        <p:spPr>
          <a:xfrm>
            <a:off x="8220710" y="375285"/>
            <a:ext cx="3669665" cy="1870075"/>
          </a:xfrm>
          <a:prstGeom prst="rect">
            <a:avLst/>
          </a:prstGeom>
        </p:spPr>
      </p:pic>
      <p:pic>
        <p:nvPicPr>
          <p:cNvPr id="7" name="Picture 6"/>
          <p:cNvPicPr>
            <a:picLocks noChangeAspect="1"/>
          </p:cNvPicPr>
          <p:nvPr/>
        </p:nvPicPr>
        <p:blipFill>
          <a:blip r:embed="rId3"/>
          <a:stretch>
            <a:fillRect/>
          </a:stretch>
        </p:blipFill>
        <p:spPr>
          <a:xfrm>
            <a:off x="8228330" y="2360295"/>
            <a:ext cx="3712210" cy="1892300"/>
          </a:xfrm>
          <a:prstGeom prst="rect">
            <a:avLst/>
          </a:prstGeom>
        </p:spPr>
      </p:pic>
      <p:pic>
        <p:nvPicPr>
          <p:cNvPr id="8" name="Picture 7"/>
          <p:cNvPicPr>
            <a:picLocks noChangeAspect="1"/>
          </p:cNvPicPr>
          <p:nvPr/>
        </p:nvPicPr>
        <p:blipFill>
          <a:blip r:embed="rId4"/>
          <a:stretch>
            <a:fillRect/>
          </a:stretch>
        </p:blipFill>
        <p:spPr>
          <a:xfrm>
            <a:off x="8261985" y="4404995"/>
            <a:ext cx="3695065" cy="1882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Pod</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Picture 5"/>
          <p:cNvPicPr>
            <a:picLocks noChangeAspect="1"/>
          </p:cNvPicPr>
          <p:nvPr/>
        </p:nvPicPr>
        <p:blipFill>
          <a:blip r:embed="rId1"/>
          <a:stretch>
            <a:fillRect/>
          </a:stretch>
        </p:blipFill>
        <p:spPr>
          <a:xfrm>
            <a:off x="530225" y="2074545"/>
            <a:ext cx="4177030" cy="2708910"/>
          </a:xfrm>
          <a:prstGeom prst="rect">
            <a:avLst/>
          </a:prstGeom>
        </p:spPr>
      </p:pic>
      <p:pic>
        <p:nvPicPr>
          <p:cNvPr id="7" name="Picture 6"/>
          <p:cNvPicPr>
            <a:picLocks noChangeAspect="1"/>
          </p:cNvPicPr>
          <p:nvPr/>
        </p:nvPicPr>
        <p:blipFill>
          <a:blip r:embed="rId2"/>
          <a:stretch>
            <a:fillRect/>
          </a:stretch>
        </p:blipFill>
        <p:spPr>
          <a:xfrm>
            <a:off x="5970905" y="512445"/>
            <a:ext cx="5746115" cy="2595880"/>
          </a:xfrm>
          <a:prstGeom prst="rect">
            <a:avLst/>
          </a:prstGeom>
        </p:spPr>
      </p:pic>
      <p:pic>
        <p:nvPicPr>
          <p:cNvPr id="8" name="Picture 7"/>
          <p:cNvPicPr>
            <a:picLocks noChangeAspect="1"/>
          </p:cNvPicPr>
          <p:nvPr/>
        </p:nvPicPr>
        <p:blipFill>
          <a:blip r:embed="rId3"/>
          <a:stretch>
            <a:fillRect/>
          </a:stretch>
        </p:blipFill>
        <p:spPr>
          <a:xfrm>
            <a:off x="6336030" y="3134360"/>
            <a:ext cx="4220845" cy="3178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sym typeface="+mn-ea"/>
              </a:rPr>
              <a:t>Kubernetes - Replication Controller &amp; Scheduler</a:t>
            </a:r>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Picture 5"/>
          <p:cNvPicPr>
            <a:picLocks noChangeAspect="1"/>
          </p:cNvPicPr>
          <p:nvPr/>
        </p:nvPicPr>
        <p:blipFill>
          <a:blip r:embed="rId1"/>
          <a:stretch>
            <a:fillRect/>
          </a:stretch>
        </p:blipFill>
        <p:spPr>
          <a:xfrm>
            <a:off x="2573020" y="1515110"/>
            <a:ext cx="6796405" cy="4538980"/>
          </a:xfrm>
          <a:prstGeom prst="rect">
            <a:avLst/>
          </a:prstGeom>
        </p:spPr>
      </p:pic>
      <p:sp>
        <p:nvSpPr>
          <p:cNvPr id="7" name="Text Box 6"/>
          <p:cNvSpPr txBox="1"/>
          <p:nvPr/>
        </p:nvSpPr>
        <p:spPr>
          <a:xfrm>
            <a:off x="6977380" y="6256655"/>
            <a:ext cx="4983480" cy="145415"/>
          </a:xfrm>
          <a:prstGeom prst="rect">
            <a:avLst/>
          </a:prstGeom>
          <a:noFill/>
        </p:spPr>
        <p:txBody>
          <a:bodyPr wrap="square" lIns="0" tIns="0" rIns="0" bIns="0" rtlCol="0" anchor="t">
            <a:spAutoFit/>
          </a:bodyPr>
          <a:p>
            <a:pPr>
              <a:lnSpc>
                <a:spcPct val="90000"/>
              </a:lnSpc>
            </a:pPr>
            <a:r>
              <a:rPr lang="x-none" altLang="en-US" sz="900" dirty="0" smtClean="0">
                <a:latin typeface="San Francisco Display" charset="0"/>
                <a:ea typeface="맑은 고딕" charset="0"/>
              </a:rPr>
              <a:t>출처: https://www.cncf.io/blog/2017/11/07/joe-beda-explains-inner-workings-kubernetes/</a:t>
            </a:r>
            <a:endParaRPr lang="x-none" altLang="en-US" sz="9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Replication Controller &amp; Scheduler</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6" name="Rectangle 5"/>
          <p:cNvSpPr/>
          <p:nvPr/>
        </p:nvSpPr>
        <p:spPr>
          <a:xfrm>
            <a:off x="1849755" y="2585085"/>
            <a:ext cx="3451860" cy="176149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compatLnSpc="1">
            <a:noAutofit/>
          </a:bodyPr>
          <a:p>
            <a:pPr algn="l">
              <a:lnSpc>
                <a:spcPct val="90000"/>
              </a:lnSpc>
            </a:pPr>
            <a:r>
              <a:rPr lang="x-none" altLang="en-US" dirty="0" smtClean="0">
                <a:solidFill>
                  <a:schemeClr val="tx1"/>
                </a:solidFill>
                <a:latin typeface="San Francisco Display" charset="0"/>
                <a:ea typeface="맑은 고딕" charset="0"/>
              </a:rPr>
              <a:t>master</a:t>
            </a:r>
            <a:endParaRPr lang="x-none" altLang="en-US" dirty="0" smtClean="0">
              <a:solidFill>
                <a:schemeClr val="tx1"/>
              </a:solidFill>
              <a:latin typeface="San Francisco Display" charset="0"/>
              <a:ea typeface="맑은 고딕" charset="0"/>
            </a:endParaRPr>
          </a:p>
        </p:txBody>
      </p:sp>
      <p:sp>
        <p:nvSpPr>
          <p:cNvPr id="7" name="Rectangle 6"/>
          <p:cNvSpPr/>
          <p:nvPr/>
        </p:nvSpPr>
        <p:spPr>
          <a:xfrm>
            <a:off x="6998335" y="1295400"/>
            <a:ext cx="3451860" cy="176149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compatLnSpc="1">
            <a:noAutofit/>
          </a:bodyPr>
          <a:p>
            <a:pPr algn="l">
              <a:lnSpc>
                <a:spcPct val="90000"/>
              </a:lnSpc>
            </a:pPr>
            <a:r>
              <a:rPr lang="x-none" altLang="en-US" dirty="0" smtClean="0">
                <a:solidFill>
                  <a:schemeClr val="tx1"/>
                </a:solidFill>
                <a:latin typeface="San Francisco Display" charset="0"/>
                <a:ea typeface="맑은 고딕" charset="0"/>
              </a:rPr>
              <a:t>Node</a:t>
            </a:r>
            <a:endParaRPr lang="x-none" altLang="en-US" dirty="0" smtClean="0">
              <a:solidFill>
                <a:schemeClr val="tx1"/>
              </a:solidFill>
              <a:latin typeface="San Francisco Display" charset="0"/>
              <a:ea typeface="맑은 고딕" charset="0"/>
            </a:endParaRPr>
          </a:p>
        </p:txBody>
      </p:sp>
      <p:sp>
        <p:nvSpPr>
          <p:cNvPr id="8" name="Rectangle 7"/>
          <p:cNvSpPr/>
          <p:nvPr/>
        </p:nvSpPr>
        <p:spPr>
          <a:xfrm>
            <a:off x="6988175" y="4182110"/>
            <a:ext cx="3451860" cy="176149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t" anchorCtr="0" compatLnSpc="1">
            <a:noAutofit/>
          </a:bodyPr>
          <a:p>
            <a:pPr algn="l">
              <a:lnSpc>
                <a:spcPct val="90000"/>
              </a:lnSpc>
            </a:pPr>
            <a:r>
              <a:rPr lang="x-none" altLang="en-US" dirty="0" smtClean="0">
                <a:solidFill>
                  <a:schemeClr val="tx1"/>
                </a:solidFill>
                <a:latin typeface="San Francisco Display" charset="0"/>
                <a:ea typeface="맑은 고딕" charset="0"/>
              </a:rPr>
              <a:t>Node</a:t>
            </a:r>
            <a:endParaRPr lang="x-none" altLang="en-US" dirty="0" smtClean="0">
              <a:solidFill>
                <a:schemeClr val="tx1"/>
              </a:solidFill>
              <a:latin typeface="San Francisco Display" charset="0"/>
              <a:ea typeface="맑은 고딕" charset="0"/>
            </a:endParaRPr>
          </a:p>
        </p:txBody>
      </p:sp>
      <p:grpSp>
        <p:nvGrpSpPr>
          <p:cNvPr id="15" name="Group 14"/>
          <p:cNvGrpSpPr/>
          <p:nvPr/>
        </p:nvGrpSpPr>
        <p:grpSpPr>
          <a:xfrm>
            <a:off x="2642235" y="3003550"/>
            <a:ext cx="1862587" cy="994823"/>
            <a:chOff x="3952" y="6784"/>
            <a:chExt cx="4185" cy="2407"/>
          </a:xfrm>
        </p:grpSpPr>
        <p:grpSp>
          <p:nvGrpSpPr>
            <p:cNvPr id="13" name="Group 12"/>
            <p:cNvGrpSpPr/>
            <p:nvPr/>
          </p:nvGrpSpPr>
          <p:grpSpPr>
            <a:xfrm>
              <a:off x="3952" y="6784"/>
              <a:ext cx="3838" cy="2407"/>
              <a:chOff x="3952" y="6784"/>
              <a:chExt cx="3838" cy="2407"/>
            </a:xfrm>
          </p:grpSpPr>
          <p:sp>
            <p:nvSpPr>
              <p:cNvPr id="9" name="Rectangle 8"/>
              <p:cNvSpPr/>
              <p:nvPr/>
            </p:nvSpPr>
            <p:spPr>
              <a:xfrm>
                <a:off x="3952" y="6784"/>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0" name="Rectangle 9"/>
              <p:cNvSpPr/>
              <p:nvPr/>
            </p:nvSpPr>
            <p:spPr>
              <a:xfrm>
                <a:off x="4120" y="6951"/>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1" name="Rectangle 10"/>
              <p:cNvSpPr/>
              <p:nvPr/>
            </p:nvSpPr>
            <p:spPr>
              <a:xfrm>
                <a:off x="4316" y="7119"/>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2" name="Rectangle 11"/>
              <p:cNvSpPr/>
              <p:nvPr/>
            </p:nvSpPr>
            <p:spPr>
              <a:xfrm>
                <a:off x="4484" y="7287"/>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grpSp>
        <p:sp>
          <p:nvSpPr>
            <p:cNvPr id="14" name="Text Box 13"/>
            <p:cNvSpPr txBox="1"/>
            <p:nvPr/>
          </p:nvSpPr>
          <p:spPr>
            <a:xfrm>
              <a:off x="4883" y="7724"/>
              <a:ext cx="3254" cy="1246"/>
            </a:xfrm>
            <a:prstGeom prst="rect">
              <a:avLst/>
            </a:prstGeom>
            <a:noFill/>
          </p:spPr>
          <p:txBody>
            <a:bodyPr wrap="square" lIns="0" tIns="0" rIns="0" bIns="0" rtlCol="0" anchor="t">
              <a:spAutoFit/>
            </a:bodyPr>
            <a:p>
              <a:pPr>
                <a:lnSpc>
                  <a:spcPct val="90000"/>
                </a:lnSpc>
              </a:pPr>
              <a:r>
                <a:rPr lang="x-none" altLang="en-US" dirty="0" smtClean="0">
                  <a:latin typeface="San Francisco Display" charset="0"/>
                  <a:ea typeface="맑은 고딕" charset="0"/>
                </a:rPr>
                <a:t>Replication </a:t>
              </a:r>
              <a:endParaRPr lang="x-none" altLang="en-US" dirty="0" smtClean="0">
                <a:latin typeface="San Francisco Display" charset="0"/>
                <a:ea typeface="맑은 고딕" charset="0"/>
              </a:endParaRPr>
            </a:p>
            <a:p>
              <a:pPr>
                <a:lnSpc>
                  <a:spcPct val="90000"/>
                </a:lnSpc>
              </a:pPr>
              <a:r>
                <a:rPr lang="x-none" altLang="en-US" dirty="0" smtClean="0">
                  <a:latin typeface="San Francisco Display" charset="0"/>
                  <a:ea typeface="맑은 고딕" charset="0"/>
                </a:rPr>
                <a:t>Controller</a:t>
              </a:r>
              <a:endParaRPr lang="x-none" altLang="en-US" dirty="0" smtClean="0">
                <a:latin typeface="San Francisco Display" charset="0"/>
                <a:ea typeface="맑은 고딕" charset="0"/>
              </a:endParaRPr>
            </a:p>
          </p:txBody>
        </p:sp>
      </p:grpSp>
      <p:grpSp>
        <p:nvGrpSpPr>
          <p:cNvPr id="17" name="Group 16"/>
          <p:cNvGrpSpPr/>
          <p:nvPr/>
        </p:nvGrpSpPr>
        <p:grpSpPr>
          <a:xfrm>
            <a:off x="7860030" y="1744345"/>
            <a:ext cx="1862587" cy="994823"/>
            <a:chOff x="3952" y="6784"/>
            <a:chExt cx="4185" cy="2407"/>
          </a:xfrm>
        </p:grpSpPr>
        <p:grpSp>
          <p:nvGrpSpPr>
            <p:cNvPr id="18" name="Group 17"/>
            <p:cNvGrpSpPr/>
            <p:nvPr/>
          </p:nvGrpSpPr>
          <p:grpSpPr>
            <a:xfrm>
              <a:off x="3952" y="6784"/>
              <a:ext cx="3838" cy="2407"/>
              <a:chOff x="3952" y="6784"/>
              <a:chExt cx="3838" cy="2407"/>
            </a:xfrm>
          </p:grpSpPr>
          <p:sp>
            <p:nvSpPr>
              <p:cNvPr id="19" name="Rectangle 18"/>
              <p:cNvSpPr/>
              <p:nvPr/>
            </p:nvSpPr>
            <p:spPr>
              <a:xfrm>
                <a:off x="3952" y="6784"/>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0" name="Rectangle 19"/>
              <p:cNvSpPr/>
              <p:nvPr/>
            </p:nvSpPr>
            <p:spPr>
              <a:xfrm>
                <a:off x="4120" y="6951"/>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1" name="Rectangle 20"/>
              <p:cNvSpPr/>
              <p:nvPr/>
            </p:nvSpPr>
            <p:spPr>
              <a:xfrm>
                <a:off x="4316" y="7119"/>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2" name="Rectangle 21"/>
              <p:cNvSpPr/>
              <p:nvPr/>
            </p:nvSpPr>
            <p:spPr>
              <a:xfrm>
                <a:off x="4484" y="7287"/>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grpSp>
        <p:sp>
          <p:nvSpPr>
            <p:cNvPr id="23" name="Text Box 22"/>
            <p:cNvSpPr txBox="1"/>
            <p:nvPr/>
          </p:nvSpPr>
          <p:spPr>
            <a:xfrm>
              <a:off x="4883" y="7724"/>
              <a:ext cx="3254" cy="650"/>
            </a:xfrm>
            <a:prstGeom prst="rect">
              <a:avLst/>
            </a:prstGeom>
            <a:noFill/>
          </p:spPr>
          <p:txBody>
            <a:bodyPr wrap="square" lIns="0" tIns="0" rIns="0" bIns="0" rtlCol="0" anchor="t">
              <a:spAutoFit/>
            </a:bodyPr>
            <a:p>
              <a:pPr>
                <a:lnSpc>
                  <a:spcPct val="90000"/>
                </a:lnSpc>
              </a:pPr>
              <a:r>
                <a:rPr lang="x-none" altLang="en-US" dirty="0" smtClean="0">
                  <a:latin typeface="San Francisco Display" charset="0"/>
                  <a:ea typeface="맑은 고딕" charset="0"/>
                </a:rPr>
                <a:t>Containers</a:t>
              </a:r>
              <a:endParaRPr lang="x-none" altLang="en-US" dirty="0" smtClean="0">
                <a:latin typeface="San Francisco Display" charset="0"/>
                <a:ea typeface="맑은 고딕" charset="0"/>
              </a:endParaRPr>
            </a:p>
          </p:txBody>
        </p:sp>
      </p:grpSp>
      <p:grpSp>
        <p:nvGrpSpPr>
          <p:cNvPr id="25" name="Group 24"/>
          <p:cNvGrpSpPr/>
          <p:nvPr/>
        </p:nvGrpSpPr>
        <p:grpSpPr>
          <a:xfrm>
            <a:off x="7923530" y="4575810"/>
            <a:ext cx="1862587" cy="994823"/>
            <a:chOff x="3952" y="6784"/>
            <a:chExt cx="4185" cy="2407"/>
          </a:xfrm>
        </p:grpSpPr>
        <p:grpSp>
          <p:nvGrpSpPr>
            <p:cNvPr id="26" name="Group 25"/>
            <p:cNvGrpSpPr/>
            <p:nvPr/>
          </p:nvGrpSpPr>
          <p:grpSpPr>
            <a:xfrm>
              <a:off x="3952" y="6784"/>
              <a:ext cx="3838" cy="2407"/>
              <a:chOff x="3952" y="6784"/>
              <a:chExt cx="3838" cy="2407"/>
            </a:xfrm>
          </p:grpSpPr>
          <p:sp>
            <p:nvSpPr>
              <p:cNvPr id="27" name="Rectangle 26"/>
              <p:cNvSpPr/>
              <p:nvPr/>
            </p:nvSpPr>
            <p:spPr>
              <a:xfrm>
                <a:off x="3952" y="6784"/>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8" name="Rectangle 27"/>
              <p:cNvSpPr/>
              <p:nvPr/>
            </p:nvSpPr>
            <p:spPr>
              <a:xfrm>
                <a:off x="4120" y="6951"/>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9" name="Rectangle 28"/>
              <p:cNvSpPr/>
              <p:nvPr/>
            </p:nvSpPr>
            <p:spPr>
              <a:xfrm>
                <a:off x="4316" y="7119"/>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30" name="Rectangle 29"/>
              <p:cNvSpPr/>
              <p:nvPr/>
            </p:nvSpPr>
            <p:spPr>
              <a:xfrm>
                <a:off x="4484" y="7287"/>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grpSp>
        <p:sp>
          <p:nvSpPr>
            <p:cNvPr id="31" name="Text Box 30"/>
            <p:cNvSpPr txBox="1"/>
            <p:nvPr/>
          </p:nvSpPr>
          <p:spPr>
            <a:xfrm>
              <a:off x="4883" y="7724"/>
              <a:ext cx="3254" cy="650"/>
            </a:xfrm>
            <a:prstGeom prst="rect">
              <a:avLst/>
            </a:prstGeom>
            <a:noFill/>
          </p:spPr>
          <p:txBody>
            <a:bodyPr wrap="square" lIns="0" tIns="0" rIns="0" bIns="0" rtlCol="0" anchor="t">
              <a:spAutoFit/>
            </a:bodyPr>
            <a:p>
              <a:pPr>
                <a:lnSpc>
                  <a:spcPct val="90000"/>
                </a:lnSpc>
              </a:pPr>
              <a:r>
                <a:rPr lang="x-none" altLang="en-US" dirty="0" smtClean="0">
                  <a:latin typeface="San Francisco Display" charset="0"/>
                  <a:ea typeface="맑은 고딕" charset="0"/>
                </a:rPr>
                <a:t>Containers</a:t>
              </a:r>
              <a:endParaRPr lang="x-none" altLang="en-US" dirty="0" smtClean="0">
                <a:latin typeface="San Francisco Display" charset="0"/>
                <a:ea typeface="맑은 고딕" charset="0"/>
              </a:endParaRPr>
            </a:p>
          </p:txBody>
        </p:sp>
      </p:grpSp>
      <p:cxnSp>
        <p:nvCxnSpPr>
          <p:cNvPr id="32" name="Straight Arrow Connector 31"/>
          <p:cNvCxnSpPr>
            <a:stCxn id="14" idx="3"/>
          </p:cNvCxnSpPr>
          <p:nvPr/>
        </p:nvCxnSpPr>
        <p:spPr>
          <a:xfrm flipV="1">
            <a:off x="4505325" y="2181225"/>
            <a:ext cx="3171190" cy="1468755"/>
          </a:xfrm>
          <a:prstGeom prst="straightConnector1">
            <a:avLst/>
          </a:prstGeom>
          <a:ln w="38100">
            <a:solidFill>
              <a:schemeClr val="accent3">
                <a:lumMod val="60000"/>
                <a:lumOff val="4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p:cNvCxnSpPr>
          <p:nvPr/>
        </p:nvCxnSpPr>
        <p:spPr>
          <a:xfrm>
            <a:off x="4505325" y="3649980"/>
            <a:ext cx="3260725" cy="1336040"/>
          </a:xfrm>
          <a:prstGeom prst="straightConnector1">
            <a:avLst/>
          </a:prstGeom>
          <a:ln w="38100">
            <a:solidFill>
              <a:schemeClr val="accent3">
                <a:lumMod val="60000"/>
                <a:lumOff val="4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5" name="Text Box 34"/>
          <p:cNvSpPr txBox="1"/>
          <p:nvPr/>
        </p:nvSpPr>
        <p:spPr>
          <a:xfrm>
            <a:off x="5728335" y="3113405"/>
            <a:ext cx="73025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Schedule</a:t>
            </a:r>
            <a:endParaRPr lang="x-none" altLang="en-US" sz="1400" dirty="0" smtClean="0">
              <a:latin typeface="San Francisco Display" charset="0"/>
              <a:ea typeface="맑은 고딕" charset="0"/>
            </a:endParaRPr>
          </a:p>
        </p:txBody>
      </p:sp>
      <p:sp>
        <p:nvSpPr>
          <p:cNvPr id="36" name="Text Box 35"/>
          <p:cNvSpPr txBox="1"/>
          <p:nvPr/>
        </p:nvSpPr>
        <p:spPr>
          <a:xfrm>
            <a:off x="5728335" y="4471670"/>
            <a:ext cx="73025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Schedule</a:t>
            </a:r>
            <a:endParaRPr lang="x-none" altLang="en-US" sz="1400" dirty="0" smtClean="0">
              <a:latin typeface="San Francisco Display" charset="0"/>
              <a:ea typeface="맑은 고딕" charset="0"/>
            </a:endParaRPr>
          </a:p>
        </p:txBody>
      </p:sp>
      <p:sp>
        <p:nvSpPr>
          <p:cNvPr id="37" name="Line Callout 1 36"/>
          <p:cNvSpPr/>
          <p:nvPr/>
        </p:nvSpPr>
        <p:spPr>
          <a:xfrm>
            <a:off x="10052685" y="1778000"/>
            <a:ext cx="1604645" cy="572770"/>
          </a:xfrm>
          <a:prstGeom prst="borderCallout1">
            <a:avLst/>
          </a:prstGeom>
          <a:solidFill>
            <a:schemeClr val="accent2">
              <a:lumMod val="20000"/>
              <a:lumOff val="8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Pods</a:t>
            </a:r>
            <a:endParaRPr lang="x-none" altLang="en-US" dirty="0" smtClean="0">
              <a:solidFill>
                <a:schemeClr val="tx1"/>
              </a:solidFill>
              <a:latin typeface="San Francisco Display" charset="0"/>
              <a:ea typeface="맑은 고딕" charset="0"/>
            </a:endParaRPr>
          </a:p>
        </p:txBody>
      </p:sp>
      <p:sp>
        <p:nvSpPr>
          <p:cNvPr id="38" name="Line Callout 1 37"/>
          <p:cNvSpPr/>
          <p:nvPr/>
        </p:nvSpPr>
        <p:spPr>
          <a:xfrm>
            <a:off x="10052685" y="4782185"/>
            <a:ext cx="1604645" cy="572770"/>
          </a:xfrm>
          <a:prstGeom prst="borderCallout1">
            <a:avLst/>
          </a:prstGeom>
          <a:solidFill>
            <a:schemeClr val="accent2">
              <a:lumMod val="20000"/>
              <a:lumOff val="8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Pods</a:t>
            </a:r>
            <a:endParaRPr lang="x-none" altLang="en-US" dirty="0" smtClean="0">
              <a:solidFill>
                <a:schemeClr val="tx1"/>
              </a:solidFill>
              <a:latin typeface="San Francisco Display" charset="0"/>
              <a:ea typeface="맑은 고딕" charset="0"/>
            </a:endParaRPr>
          </a:p>
        </p:txBody>
      </p:sp>
      <p:sp>
        <p:nvSpPr>
          <p:cNvPr id="3" name="Text Box 2"/>
          <p:cNvSpPr txBox="1"/>
          <p:nvPr/>
        </p:nvSpPr>
        <p:spPr>
          <a:xfrm>
            <a:off x="8627110" y="3500755"/>
            <a:ext cx="25908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a:t>
            </a:r>
            <a:endParaRPr lang="x-none" altLang="en-US" sz="14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Replication Controller &amp; Scheduler</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6" name="Text Box 5">
            <a:hlinkClick r:id="rId1" action="ppaction://program"/>
          </p:cNvPr>
          <p:cNvSpPr txBox="1"/>
          <p:nvPr/>
        </p:nvSpPr>
        <p:spPr>
          <a:xfrm>
            <a:off x="5244465" y="3315970"/>
            <a:ext cx="1452880" cy="226060"/>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비슷한것으로는 ....</a:t>
            </a:r>
            <a:endParaRPr lang="x-none" altLang="en-US" sz="14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Content Placeholder 18"/>
          <p:cNvSpPr>
            <a:spLocks noGrp="1"/>
          </p:cNvSpPr>
          <p:nvPr>
            <p:ph sz="half" idx="1"/>
          </p:nvPr>
        </p:nvSpPr>
        <p:spPr/>
        <p:txBody>
          <a:bodyPr/>
          <a:p>
            <a:r>
              <a:rPr lang="x-none" altLang="en-US"/>
              <a:t>K8s의 모든 component는 Pod으로 등록이 되며, 여러개의 Pods를 하나의 서비스로 관리</a:t>
            </a:r>
            <a:endParaRPr lang="x-none" altLang="en-US"/>
          </a:p>
          <a:p>
            <a:r>
              <a:rPr lang="x-none" altLang="en-US"/>
              <a:t>component communication에 service를 사용</a:t>
            </a:r>
            <a:endParaRPr lang="x-none" altLang="en-US"/>
          </a:p>
        </p:txBody>
      </p:sp>
      <p:sp>
        <p:nvSpPr>
          <p:cNvPr id="20" name="Content Placeholder 19"/>
          <p:cNvSpPr>
            <a:spLocks noGrp="1"/>
          </p:cNvSpPr>
          <p:nvPr>
            <p:ph sz="half" idx="2"/>
          </p:nvPr>
        </p:nvSpPr>
        <p:spPr/>
        <p:txBody>
          <a:bodyPr/>
          <a:p>
            <a:endParaRPr lang="en-US"/>
          </a:p>
        </p:txBody>
      </p:sp>
      <p:sp>
        <p:nvSpPr>
          <p:cNvPr id="2" name="Title 1"/>
          <p:cNvSpPr>
            <a:spLocks noGrp="1"/>
          </p:cNvSpPr>
          <p:nvPr>
            <p:ph type="title"/>
          </p:nvPr>
        </p:nvSpPr>
        <p:spPr/>
        <p:txBody>
          <a:bodyPr/>
          <a:p>
            <a:r>
              <a:rPr lang="x-none" altLang="en-US"/>
              <a:t>Kubernetes - Services</a:t>
            </a:r>
            <a:endParaRPr lang="x-none" altLang="en-US"/>
          </a:p>
        </p:txBody>
      </p:sp>
      <p:sp>
        <p:nvSpPr>
          <p:cNvPr id="3" name="Footer Placeholder 2"/>
          <p:cNvSpPr>
            <a:spLocks noGrp="1"/>
          </p:cNvSpPr>
          <p:nvPr>
            <p:ph type="ftr" sz="quarter" idx="11"/>
          </p:nvPr>
        </p:nvSpPr>
        <p:spPr/>
        <p:txBody>
          <a:bodyPr/>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p>
            <a:fld id="{C51EAA63-D034-42AE-91FA-B13B9518C7BE}" type="slidenum">
              <a:rPr/>
            </a:fld>
            <a:endParaRPr dirty="0"/>
          </a:p>
        </p:txBody>
      </p:sp>
      <p:grpSp>
        <p:nvGrpSpPr>
          <p:cNvPr id="21" name="Group 20"/>
          <p:cNvGrpSpPr/>
          <p:nvPr/>
        </p:nvGrpSpPr>
        <p:grpSpPr>
          <a:xfrm>
            <a:off x="872490" y="3723948"/>
            <a:ext cx="4412350" cy="2112811"/>
            <a:chOff x="3952" y="5276"/>
            <a:chExt cx="9914" cy="5112"/>
          </a:xfrm>
        </p:grpSpPr>
        <p:grpSp>
          <p:nvGrpSpPr>
            <p:cNvPr id="22" name="Group 21"/>
            <p:cNvGrpSpPr/>
            <p:nvPr/>
          </p:nvGrpSpPr>
          <p:grpSpPr>
            <a:xfrm>
              <a:off x="3952" y="5276"/>
              <a:ext cx="9914" cy="5112"/>
              <a:chOff x="3952" y="5276"/>
              <a:chExt cx="9914" cy="5112"/>
            </a:xfrm>
          </p:grpSpPr>
          <p:sp>
            <p:nvSpPr>
              <p:cNvPr id="23" name="Rectangle 22"/>
              <p:cNvSpPr/>
              <p:nvPr/>
            </p:nvSpPr>
            <p:spPr>
              <a:xfrm>
                <a:off x="3952" y="6784"/>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4" name="Rectangle 23"/>
              <p:cNvSpPr/>
              <p:nvPr/>
            </p:nvSpPr>
            <p:spPr>
              <a:xfrm>
                <a:off x="4120" y="6951"/>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5" name="Rectangle 24"/>
              <p:cNvSpPr/>
              <p:nvPr/>
            </p:nvSpPr>
            <p:spPr>
              <a:xfrm>
                <a:off x="4316" y="7119"/>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6" name="Rectangle 25"/>
              <p:cNvSpPr/>
              <p:nvPr/>
            </p:nvSpPr>
            <p:spPr>
              <a:xfrm>
                <a:off x="4484" y="7287"/>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27" name="Rectangle 26"/>
              <p:cNvSpPr/>
              <p:nvPr/>
            </p:nvSpPr>
            <p:spPr>
              <a:xfrm>
                <a:off x="10559" y="5276"/>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Pod</a:t>
                </a:r>
                <a:endParaRPr lang="x-none" altLang="en-US" dirty="0" smtClean="0">
                  <a:solidFill>
                    <a:schemeClr val="tx1"/>
                  </a:solidFill>
                  <a:latin typeface="San Francisco Display" charset="0"/>
                  <a:ea typeface="맑은 고딕" charset="0"/>
                </a:endParaRPr>
              </a:p>
            </p:txBody>
          </p:sp>
          <p:sp>
            <p:nvSpPr>
              <p:cNvPr id="28" name="Rectangle 27"/>
              <p:cNvSpPr/>
              <p:nvPr/>
            </p:nvSpPr>
            <p:spPr>
              <a:xfrm>
                <a:off x="10536" y="8483"/>
                <a:ext cx="3307" cy="1905"/>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Pod</a:t>
                </a:r>
                <a:endParaRPr lang="x-none" altLang="en-US" dirty="0" smtClean="0">
                  <a:solidFill>
                    <a:schemeClr val="tx1"/>
                  </a:solidFill>
                  <a:latin typeface="San Francisco Display" charset="0"/>
                  <a:ea typeface="맑은 고딕" charset="0"/>
                </a:endParaRPr>
              </a:p>
            </p:txBody>
          </p:sp>
        </p:grpSp>
        <p:sp>
          <p:nvSpPr>
            <p:cNvPr id="29" name="Text Box 28"/>
            <p:cNvSpPr txBox="1"/>
            <p:nvPr/>
          </p:nvSpPr>
          <p:spPr>
            <a:xfrm>
              <a:off x="4860" y="7806"/>
              <a:ext cx="2791" cy="650"/>
            </a:xfrm>
            <a:prstGeom prst="rect">
              <a:avLst/>
            </a:prstGeom>
            <a:noFill/>
          </p:spPr>
          <p:txBody>
            <a:bodyPr wrap="square" lIns="0" tIns="0" rIns="0" bIns="0" rtlCol="0" anchor="t">
              <a:spAutoFit/>
            </a:bodyPr>
            <a:p>
              <a:pPr>
                <a:lnSpc>
                  <a:spcPct val="90000"/>
                </a:lnSpc>
              </a:pPr>
              <a:r>
                <a:rPr lang="x-none" altLang="en-US" dirty="0" smtClean="0">
                  <a:latin typeface="San Francisco Display" charset="0"/>
                  <a:ea typeface="맑은 고딕" charset="0"/>
                </a:rPr>
                <a:t>Service</a:t>
              </a:r>
              <a:endParaRPr lang="x-none" altLang="en-US" dirty="0" smtClean="0">
                <a:latin typeface="San Francisco Display" charset="0"/>
                <a:ea typeface="맑은 고딕" charset="0"/>
              </a:endParaRPr>
            </a:p>
          </p:txBody>
        </p:sp>
      </p:grpSp>
      <p:sp>
        <p:nvSpPr>
          <p:cNvPr id="30" name="Text Box 29"/>
          <p:cNvSpPr txBox="1"/>
          <p:nvPr/>
        </p:nvSpPr>
        <p:spPr>
          <a:xfrm>
            <a:off x="719455" y="5395595"/>
            <a:ext cx="2450465" cy="59245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Fixed, Virtual IP Address</a:t>
            </a:r>
            <a:endParaRPr lang="x-none" altLang="en-US" sz="1400" dirty="0" smtClean="0">
              <a:latin typeface="San Francisco Display" charset="0"/>
              <a:ea typeface="맑은 고딕" charset="0"/>
            </a:endParaRPr>
          </a:p>
          <a:p>
            <a:pPr>
              <a:lnSpc>
                <a:spcPct val="90000"/>
              </a:lnSpc>
            </a:pPr>
            <a:r>
              <a:rPr lang="x-none" altLang="en-US" sz="1400" dirty="0" smtClean="0">
                <a:latin typeface="San Francisco Display" charset="0"/>
                <a:ea typeface="맑은 고딕" charset="0"/>
              </a:rPr>
              <a:t>DNS Integration</a:t>
            </a:r>
            <a:endParaRPr lang="x-none" altLang="en-US" sz="1400" dirty="0" smtClean="0">
              <a:latin typeface="San Francisco Display" charset="0"/>
              <a:ea typeface="맑은 고딕" charset="0"/>
            </a:endParaRPr>
          </a:p>
          <a:p>
            <a:pPr>
              <a:lnSpc>
                <a:spcPct val="90000"/>
              </a:lnSpc>
            </a:pPr>
            <a:r>
              <a:rPr lang="x-none" altLang="en-US" sz="1400" dirty="0" smtClean="0">
                <a:latin typeface="San Francisco Display" charset="0"/>
                <a:ea typeface="맑은 고딕" charset="0"/>
              </a:rPr>
              <a:t>Update when Backends change</a:t>
            </a:r>
            <a:endParaRPr lang="x-none" altLang="en-US" sz="1400" dirty="0" smtClean="0">
              <a:latin typeface="San Francisco Display" charset="0"/>
              <a:ea typeface="맑은 고딕" charset="0"/>
            </a:endParaRPr>
          </a:p>
        </p:txBody>
      </p:sp>
      <p:cxnSp>
        <p:nvCxnSpPr>
          <p:cNvPr id="31" name="Straight Arrow Connector 30"/>
          <p:cNvCxnSpPr>
            <a:endCxn id="27" idx="1"/>
          </p:cNvCxnSpPr>
          <p:nvPr/>
        </p:nvCxnSpPr>
        <p:spPr>
          <a:xfrm flipV="1">
            <a:off x="2581275" y="4117340"/>
            <a:ext cx="1231900" cy="831215"/>
          </a:xfrm>
          <a:prstGeom prst="straightConnector1">
            <a:avLst/>
          </a:prstGeom>
          <a:ln w="38100">
            <a:solidFill>
              <a:schemeClr val="accent3">
                <a:lumMod val="60000"/>
                <a:lumOff val="4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581275" y="4948555"/>
            <a:ext cx="1221740" cy="750570"/>
          </a:xfrm>
          <a:prstGeom prst="straightConnector1">
            <a:avLst/>
          </a:prstGeom>
          <a:ln w="38100">
            <a:solidFill>
              <a:schemeClr val="accent3">
                <a:lumMod val="60000"/>
                <a:lumOff val="40000"/>
              </a:schemeClr>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3"/>
          <p:cNvSpPr txBox="1"/>
          <p:nvPr/>
        </p:nvSpPr>
        <p:spPr>
          <a:xfrm>
            <a:off x="3826510" y="4554855"/>
            <a:ext cx="152527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Dynamic IP address</a:t>
            </a:r>
            <a:endParaRPr lang="x-none" altLang="en-US" sz="1400" dirty="0" smtClean="0">
              <a:latin typeface="San Francisco Display" charset="0"/>
              <a:ea typeface="맑은 고딕" charset="0"/>
            </a:endParaRPr>
          </a:p>
        </p:txBody>
      </p:sp>
      <p:sp>
        <p:nvSpPr>
          <p:cNvPr id="35" name="Text Box 34"/>
          <p:cNvSpPr txBox="1"/>
          <p:nvPr/>
        </p:nvSpPr>
        <p:spPr>
          <a:xfrm>
            <a:off x="3815715" y="5882640"/>
            <a:ext cx="152527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Dynamic IP address</a:t>
            </a:r>
            <a:endParaRPr lang="x-none" altLang="en-US" sz="1400" dirty="0" smtClean="0">
              <a:latin typeface="San Francisco Display" charset="0"/>
              <a:ea typeface="맑은 고딕" charset="0"/>
            </a:endParaRPr>
          </a:p>
        </p:txBody>
      </p:sp>
      <p:sp>
        <p:nvSpPr>
          <p:cNvPr id="38" name="Rectangle 37"/>
          <p:cNvSpPr/>
          <p:nvPr/>
        </p:nvSpPr>
        <p:spPr>
          <a:xfrm>
            <a:off x="8586470" y="1294448"/>
            <a:ext cx="1730375" cy="67246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p>
            <a:pPr algn="ctr"/>
            <a:r>
              <a:rPr lang="x-none" altLang="en-US">
                <a:latin typeface="San Francisco Display" charset="0"/>
                <a:ea typeface="맑은 고딕" charset="0"/>
              </a:rPr>
              <a:t>FrontEnd</a:t>
            </a:r>
            <a:endParaRPr lang="x-none" altLang="en-US">
              <a:latin typeface="San Francisco Display" charset="0"/>
              <a:ea typeface="맑은 고딕" charset="0"/>
            </a:endParaRPr>
          </a:p>
        </p:txBody>
      </p:sp>
      <p:grpSp>
        <p:nvGrpSpPr>
          <p:cNvPr id="40" name="Group 39"/>
          <p:cNvGrpSpPr/>
          <p:nvPr/>
        </p:nvGrpSpPr>
        <p:grpSpPr>
          <a:xfrm>
            <a:off x="8609330" y="2779713"/>
            <a:ext cx="1862455" cy="995045"/>
            <a:chOff x="3952" y="6784"/>
            <a:chExt cx="4185" cy="2407"/>
          </a:xfrm>
        </p:grpSpPr>
        <p:grpSp>
          <p:nvGrpSpPr>
            <p:cNvPr id="41" name="Group 40"/>
            <p:cNvGrpSpPr/>
            <p:nvPr/>
          </p:nvGrpSpPr>
          <p:grpSpPr>
            <a:xfrm>
              <a:off x="3952" y="6784"/>
              <a:ext cx="3838" cy="2407"/>
              <a:chOff x="3952" y="6784"/>
              <a:chExt cx="3838" cy="2407"/>
            </a:xfrm>
          </p:grpSpPr>
          <p:sp>
            <p:nvSpPr>
              <p:cNvPr id="42" name="Rectangle 41"/>
              <p:cNvSpPr/>
              <p:nvPr/>
            </p:nvSpPr>
            <p:spPr>
              <a:xfrm>
                <a:off x="3952" y="6784"/>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43" name="Rectangle 42"/>
              <p:cNvSpPr/>
              <p:nvPr/>
            </p:nvSpPr>
            <p:spPr>
              <a:xfrm>
                <a:off x="4120" y="6951"/>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44" name="Rectangle 43"/>
              <p:cNvSpPr/>
              <p:nvPr/>
            </p:nvSpPr>
            <p:spPr>
              <a:xfrm>
                <a:off x="4316" y="7119"/>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45" name="Rectangle 44"/>
              <p:cNvSpPr/>
              <p:nvPr/>
            </p:nvSpPr>
            <p:spPr>
              <a:xfrm>
                <a:off x="4484" y="7287"/>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grpSp>
        <p:sp>
          <p:nvSpPr>
            <p:cNvPr id="46" name="Rectangle 45"/>
            <p:cNvSpPr/>
            <p:nvPr/>
          </p:nvSpPr>
          <p:spPr>
            <a:xfrm>
              <a:off x="4883" y="7573"/>
              <a:ext cx="3254" cy="1548"/>
            </a:xfrm>
            <a:prstGeom prst="rect">
              <a:avLst/>
            </a:prstGeom>
            <a:noFill/>
            <a:ln w="15875" cap="flat" cmpd="sng">
              <a:noFill/>
              <a:prstDash val="solid"/>
              <a:miter lim="800000"/>
              <a:headEnd type="none" w="med" len="med"/>
              <a:tailEnd type="none" w="med" len="med"/>
            </a:ln>
            <a:extLst>
              <a:ext uri="{909E8E84-426E-40DD-AFC4-6F175D3DCCD1}">
                <a14:hiddenFill xmlns:a14="http://schemas.microsoft.com/office/drawing/2010/main">
                  <a:solidFill>
                    <a:srgbClr val="FFCBCB"/>
                  </a:solidFill>
                </a14:hiddenFill>
              </a:ext>
            </a:extLst>
          </p:spPr>
          <p:txBody>
            <a:bodyPr wrap="square" lIns="91440" tIns="45720" rIns="91440" bIns="45720" anchor="ctr">
              <a:noAutofit/>
            </a:bodyPr>
            <a:p>
              <a:pPr lvl="0" algn="l"/>
              <a:r>
                <a:rPr lang="x-none" altLang="en-US">
                  <a:latin typeface="San Francisco Display" charset="0"/>
                  <a:ea typeface="맑은 고딕" charset="0"/>
                  <a:sym typeface="+mn-ea"/>
                </a:rPr>
                <a:t>Backend </a:t>
              </a:r>
              <a:br>
                <a:rPr lang="x-none" altLang="en-US">
                  <a:latin typeface="San Francisco Display" charset="0"/>
                  <a:ea typeface="맑은 고딕" charset="0"/>
                  <a:sym typeface="+mn-ea"/>
                </a:rPr>
              </a:br>
              <a:r>
                <a:rPr lang="x-none" altLang="en-US">
                  <a:latin typeface="San Francisco Display" charset="0"/>
                  <a:ea typeface="맑은 고딕" charset="0"/>
                  <a:sym typeface="+mn-ea"/>
                </a:rPr>
                <a:t>Service 1</a:t>
              </a:r>
              <a:endParaRPr lang="x-none" altLang="en-US">
                <a:latin typeface="San Francisco Display" charset="0"/>
                <a:ea typeface="맑은 고딕" charset="0"/>
                <a:sym typeface="+mn-ea"/>
              </a:endParaRPr>
            </a:p>
          </p:txBody>
        </p:sp>
      </p:grpSp>
      <p:sp>
        <p:nvSpPr>
          <p:cNvPr id="47" name="Rectangle 46"/>
          <p:cNvSpPr/>
          <p:nvPr/>
        </p:nvSpPr>
        <p:spPr>
          <a:xfrm>
            <a:off x="7247890" y="4914900"/>
            <a:ext cx="1809750" cy="196850"/>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Service</a:t>
            </a:r>
            <a:endParaRPr lang="x-none" altLang="en-US" dirty="0" smtClean="0">
              <a:solidFill>
                <a:schemeClr val="tx1"/>
              </a:solidFill>
              <a:latin typeface="San Francisco Display" charset="0"/>
              <a:ea typeface="맑은 고딕" charset="0"/>
            </a:endParaRPr>
          </a:p>
        </p:txBody>
      </p:sp>
      <p:sp>
        <p:nvSpPr>
          <p:cNvPr id="48" name="Rectangle 47"/>
          <p:cNvSpPr/>
          <p:nvPr/>
        </p:nvSpPr>
        <p:spPr>
          <a:xfrm>
            <a:off x="7491632" y="5193641"/>
            <a:ext cx="1471718" cy="787520"/>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ctr"/>
            <a:r>
              <a:rPr lang="x-none" altLang="en-US">
                <a:latin typeface="San Francisco Display" charset="0"/>
                <a:ea typeface="맑은 고딕" charset="0"/>
                <a:sym typeface="+mn-ea"/>
              </a:rPr>
              <a:t>Redis</a:t>
            </a:r>
            <a:endParaRPr lang="x-none" altLang="en-US">
              <a:latin typeface="San Francisco Display" charset="0"/>
              <a:ea typeface="맑은 고딕" charset="0"/>
              <a:sym typeface="+mn-ea"/>
            </a:endParaRPr>
          </a:p>
        </p:txBody>
      </p:sp>
      <p:grpSp>
        <p:nvGrpSpPr>
          <p:cNvPr id="49" name="Group 48"/>
          <p:cNvGrpSpPr/>
          <p:nvPr/>
        </p:nvGrpSpPr>
        <p:grpSpPr>
          <a:xfrm>
            <a:off x="9794875" y="5201603"/>
            <a:ext cx="1862455" cy="995045"/>
            <a:chOff x="3952" y="6784"/>
            <a:chExt cx="4185" cy="2407"/>
          </a:xfrm>
        </p:grpSpPr>
        <p:grpSp>
          <p:nvGrpSpPr>
            <p:cNvPr id="50" name="Group 49"/>
            <p:cNvGrpSpPr/>
            <p:nvPr/>
          </p:nvGrpSpPr>
          <p:grpSpPr>
            <a:xfrm>
              <a:off x="3952" y="6784"/>
              <a:ext cx="3838" cy="2407"/>
              <a:chOff x="3952" y="6784"/>
              <a:chExt cx="3838" cy="2407"/>
            </a:xfrm>
          </p:grpSpPr>
          <p:sp>
            <p:nvSpPr>
              <p:cNvPr id="51" name="Rectangle 50"/>
              <p:cNvSpPr/>
              <p:nvPr/>
            </p:nvSpPr>
            <p:spPr>
              <a:xfrm>
                <a:off x="3952" y="6784"/>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52" name="Rectangle 51"/>
              <p:cNvSpPr/>
              <p:nvPr/>
            </p:nvSpPr>
            <p:spPr>
              <a:xfrm>
                <a:off x="4120" y="6951"/>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53" name="Rectangle 52"/>
              <p:cNvSpPr/>
              <p:nvPr/>
            </p:nvSpPr>
            <p:spPr>
              <a:xfrm>
                <a:off x="4316" y="7119"/>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sp>
            <p:nvSpPr>
              <p:cNvPr id="54" name="Rectangle 53"/>
              <p:cNvSpPr/>
              <p:nvPr/>
            </p:nvSpPr>
            <p:spPr>
              <a:xfrm>
                <a:off x="4484" y="7287"/>
                <a:ext cx="3307" cy="1905"/>
              </a:xfrm>
              <a:prstGeom prst="rect">
                <a:avLst/>
              </a:prstGeom>
              <a:solidFill>
                <a:srgbClr val="FFCBCB"/>
              </a:solidFill>
              <a:ln w="15875" cap="flat" cmpd="sng">
                <a:solidFill>
                  <a:srgbClr val="FF6262"/>
                </a:solidFill>
                <a:prstDash val="solid"/>
                <a:miter lim="800000"/>
                <a:headEnd type="none" w="med" len="med"/>
                <a:tailEnd type="none" w="med" len="med"/>
              </a:ln>
            </p:spPr>
            <p:txBody>
              <a:bodyPr wrap="square" lIns="91440" tIns="45720" rIns="91440" bIns="45720" anchor="ctr">
                <a:noAutofit/>
              </a:bodyPr>
              <a:p>
                <a:pPr lvl="0" algn="l"/>
                <a:endParaRPr lang="x-none" altLang="en-US">
                  <a:latin typeface="San Francisco Display" charset="0"/>
                  <a:ea typeface="맑은 고딕" charset="0"/>
                  <a:sym typeface="+mn-ea"/>
                </a:endParaRPr>
              </a:p>
            </p:txBody>
          </p:sp>
        </p:grpSp>
        <p:sp>
          <p:nvSpPr>
            <p:cNvPr id="55" name="Rectangle 54"/>
            <p:cNvSpPr/>
            <p:nvPr/>
          </p:nvSpPr>
          <p:spPr>
            <a:xfrm>
              <a:off x="4883" y="7573"/>
              <a:ext cx="3254" cy="1548"/>
            </a:xfrm>
            <a:prstGeom prst="rect">
              <a:avLst/>
            </a:prstGeom>
            <a:noFill/>
            <a:ln w="15875" cap="flat" cmpd="sng">
              <a:noFill/>
              <a:prstDash val="solid"/>
              <a:miter lim="800000"/>
              <a:headEnd type="none" w="med" len="med"/>
              <a:tailEnd type="none" w="med" len="med"/>
            </a:ln>
            <a:extLst>
              <a:ext uri="{909E8E84-426E-40DD-AFC4-6F175D3DCCD1}">
                <a14:hiddenFill xmlns:a14="http://schemas.microsoft.com/office/drawing/2010/main">
                  <a:solidFill>
                    <a:srgbClr val="FFCBCB"/>
                  </a:solidFill>
                </a14:hiddenFill>
              </a:ext>
            </a:extLst>
          </p:spPr>
          <p:txBody>
            <a:bodyPr wrap="square" lIns="91440" tIns="45720" rIns="91440" bIns="45720" anchor="ctr">
              <a:noAutofit/>
            </a:bodyPr>
            <a:p>
              <a:pPr lvl="0" algn="l"/>
              <a:r>
                <a:rPr lang="x-none" altLang="en-US">
                  <a:latin typeface="San Francisco Display" charset="0"/>
                  <a:ea typeface="맑은 고딕" charset="0"/>
                  <a:sym typeface="+mn-ea"/>
                </a:rPr>
                <a:t>Backend </a:t>
              </a:r>
              <a:br>
                <a:rPr lang="x-none" altLang="en-US">
                  <a:latin typeface="San Francisco Display" charset="0"/>
                  <a:ea typeface="맑은 고딕" charset="0"/>
                  <a:sym typeface="+mn-ea"/>
                </a:rPr>
              </a:br>
              <a:r>
                <a:rPr lang="x-none" altLang="en-US">
                  <a:latin typeface="San Francisco Display" charset="0"/>
                  <a:ea typeface="맑은 고딕" charset="0"/>
                  <a:sym typeface="+mn-ea"/>
                </a:rPr>
                <a:t>Service 2</a:t>
              </a:r>
              <a:endParaRPr lang="x-none" altLang="en-US">
                <a:latin typeface="San Francisco Display" charset="0"/>
                <a:ea typeface="맑은 고딕" charset="0"/>
                <a:sym typeface="+mn-ea"/>
              </a:endParaRPr>
            </a:p>
          </p:txBody>
        </p:sp>
      </p:grpSp>
      <p:sp>
        <p:nvSpPr>
          <p:cNvPr id="56" name="Rectangle 55"/>
          <p:cNvSpPr/>
          <p:nvPr/>
        </p:nvSpPr>
        <p:spPr>
          <a:xfrm>
            <a:off x="9645650" y="4935855"/>
            <a:ext cx="1809750" cy="196850"/>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Service</a:t>
            </a:r>
            <a:endParaRPr lang="x-none" altLang="en-US" dirty="0" smtClean="0">
              <a:solidFill>
                <a:schemeClr val="tx1"/>
              </a:solidFill>
              <a:latin typeface="San Francisco Display" charset="0"/>
              <a:ea typeface="맑은 고딕" charset="0"/>
            </a:endParaRPr>
          </a:p>
        </p:txBody>
      </p:sp>
      <p:sp>
        <p:nvSpPr>
          <p:cNvPr id="57" name="Text Box 56"/>
          <p:cNvSpPr txBox="1"/>
          <p:nvPr/>
        </p:nvSpPr>
        <p:spPr>
          <a:xfrm>
            <a:off x="10444480" y="1295400"/>
            <a:ext cx="301625"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Pod</a:t>
            </a:r>
            <a:endParaRPr lang="x-none" altLang="en-US" sz="1400" dirty="0" smtClean="0">
              <a:latin typeface="San Francisco Display" charset="0"/>
              <a:ea typeface="맑은 고딕" charset="0"/>
            </a:endParaRPr>
          </a:p>
        </p:txBody>
      </p:sp>
      <p:sp>
        <p:nvSpPr>
          <p:cNvPr id="58" name="Text Box 57"/>
          <p:cNvSpPr txBox="1"/>
          <p:nvPr/>
        </p:nvSpPr>
        <p:spPr>
          <a:xfrm>
            <a:off x="10415905" y="3068955"/>
            <a:ext cx="301625"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Pod</a:t>
            </a:r>
            <a:endParaRPr lang="x-none" altLang="en-US" sz="1400" dirty="0" smtClean="0">
              <a:latin typeface="San Francisco Display" charset="0"/>
              <a:ea typeface="맑은 고딕" charset="0"/>
            </a:endParaRPr>
          </a:p>
        </p:txBody>
      </p:sp>
      <p:sp>
        <p:nvSpPr>
          <p:cNvPr id="59" name="Text Box 58"/>
          <p:cNvSpPr txBox="1"/>
          <p:nvPr/>
        </p:nvSpPr>
        <p:spPr>
          <a:xfrm>
            <a:off x="7491095" y="6052820"/>
            <a:ext cx="301625"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Pod</a:t>
            </a:r>
            <a:endParaRPr lang="x-none" altLang="en-US" sz="1400" dirty="0" smtClean="0">
              <a:latin typeface="San Francisco Display" charset="0"/>
              <a:ea typeface="맑은 고딕" charset="0"/>
            </a:endParaRPr>
          </a:p>
        </p:txBody>
      </p:sp>
      <p:sp>
        <p:nvSpPr>
          <p:cNvPr id="60" name="Text Box 59"/>
          <p:cNvSpPr txBox="1"/>
          <p:nvPr/>
        </p:nvSpPr>
        <p:spPr>
          <a:xfrm>
            <a:off x="9762490" y="6242685"/>
            <a:ext cx="301625"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Pod</a:t>
            </a:r>
            <a:endParaRPr lang="x-none" altLang="en-US" sz="1400" dirty="0" smtClean="0">
              <a:latin typeface="San Francisco Display" charset="0"/>
              <a:ea typeface="맑은 고딕" charset="0"/>
            </a:endParaRPr>
          </a:p>
        </p:txBody>
      </p:sp>
      <p:sp>
        <p:nvSpPr>
          <p:cNvPr id="61" name="Rectangle 60"/>
          <p:cNvSpPr/>
          <p:nvPr/>
        </p:nvSpPr>
        <p:spPr>
          <a:xfrm>
            <a:off x="8557260" y="2519045"/>
            <a:ext cx="1809750" cy="196850"/>
          </a:xfrm>
          <a:prstGeom prst="rect">
            <a:avLst/>
          </a:prstGeom>
          <a:solidFill>
            <a:schemeClr val="accent3">
              <a:lumMod val="20000"/>
              <a:lumOff val="80000"/>
            </a:schemeClr>
          </a:solidFill>
          <a:ln w="15875">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dirty="0" smtClean="0">
                <a:solidFill>
                  <a:schemeClr val="tx1"/>
                </a:solidFill>
                <a:latin typeface="San Francisco Display" charset="0"/>
                <a:ea typeface="맑은 고딕" charset="0"/>
              </a:rPr>
              <a:t>Service</a:t>
            </a:r>
            <a:endParaRPr lang="x-none" altLang="en-US" dirty="0" smtClean="0">
              <a:solidFill>
                <a:schemeClr val="tx1"/>
              </a:solidFill>
              <a:latin typeface="San Francisco Display" charset="0"/>
              <a:ea typeface="맑은 고딕" charset="0"/>
            </a:endParaRPr>
          </a:p>
        </p:txBody>
      </p:sp>
      <p:cxnSp>
        <p:nvCxnSpPr>
          <p:cNvPr id="62" name="Straight Arrow Connector 61"/>
          <p:cNvCxnSpPr>
            <a:stCxn id="38" idx="2"/>
            <a:endCxn id="61" idx="0"/>
          </p:cNvCxnSpPr>
          <p:nvPr/>
        </p:nvCxnSpPr>
        <p:spPr>
          <a:xfrm>
            <a:off x="9451975" y="1967230"/>
            <a:ext cx="10160" cy="551815"/>
          </a:xfrm>
          <a:prstGeom prst="straightConnector1">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45" idx="2"/>
            <a:endCxn id="47" idx="0"/>
          </p:cNvCxnSpPr>
          <p:nvPr/>
        </p:nvCxnSpPr>
        <p:spPr>
          <a:xfrm rot="5400000">
            <a:off x="8297545" y="3629660"/>
            <a:ext cx="1139825" cy="1429385"/>
          </a:xfrm>
          <a:prstGeom prst="curvedConnector3">
            <a:avLst>
              <a:gd name="adj1" fmla="val 50028"/>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64"/>
          <p:cNvCxnSpPr>
            <a:endCxn id="56" idx="0"/>
          </p:cNvCxnSpPr>
          <p:nvPr/>
        </p:nvCxnSpPr>
        <p:spPr>
          <a:xfrm rot="5400000" flipV="1">
            <a:off x="9487535" y="3872865"/>
            <a:ext cx="1151890" cy="974090"/>
          </a:xfrm>
          <a:prstGeom prst="curvedConnector3">
            <a:avLst>
              <a:gd name="adj1" fmla="val 50055"/>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x-none" altLang="en-US"/>
              <a:t>Kubernetes - Service Discovery (예)</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2" name="Picture 1"/>
          <p:cNvPicPr>
            <a:picLocks noChangeAspect="1"/>
          </p:cNvPicPr>
          <p:nvPr/>
        </p:nvPicPr>
        <p:blipFill>
          <a:blip r:embed="rId1"/>
          <a:stretch>
            <a:fillRect/>
          </a:stretch>
        </p:blipFill>
        <p:spPr>
          <a:xfrm>
            <a:off x="718185" y="1402715"/>
            <a:ext cx="10695305" cy="4523740"/>
          </a:xfrm>
          <a:prstGeom prst="rect">
            <a:avLst/>
          </a:prstGeom>
        </p:spPr>
      </p:pic>
      <p:sp>
        <p:nvSpPr>
          <p:cNvPr id="3" name="Oval 2"/>
          <p:cNvSpPr/>
          <p:nvPr/>
        </p:nvSpPr>
        <p:spPr>
          <a:xfrm>
            <a:off x="1137285" y="2908300"/>
            <a:ext cx="2283460" cy="401320"/>
          </a:xfrm>
          <a:prstGeom prst="ellipse">
            <a:avLst/>
          </a:prstGeom>
          <a:noFill/>
          <a:ln w="28575">
            <a:solidFill>
              <a:schemeClr val="accent1"/>
            </a:solidFill>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6" name="Oval 5"/>
          <p:cNvSpPr/>
          <p:nvPr/>
        </p:nvSpPr>
        <p:spPr>
          <a:xfrm>
            <a:off x="4010660" y="3484880"/>
            <a:ext cx="2283460" cy="401320"/>
          </a:xfrm>
          <a:prstGeom prst="ellipse">
            <a:avLst/>
          </a:prstGeom>
          <a:noFill/>
          <a:ln w="28575">
            <a:solidFill>
              <a:schemeClr val="accent1"/>
            </a:solidFill>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cxnSp>
        <p:nvCxnSpPr>
          <p:cNvPr id="7" name="Curved Connector 6"/>
          <p:cNvCxnSpPr>
            <a:stCxn id="3" idx="6"/>
            <a:endCxn id="6" idx="2"/>
          </p:cNvCxnSpPr>
          <p:nvPr/>
        </p:nvCxnSpPr>
        <p:spPr>
          <a:xfrm>
            <a:off x="3420745" y="3108960"/>
            <a:ext cx="589915" cy="576580"/>
          </a:xfrm>
          <a:prstGeom prst="curvedConnector3">
            <a:avLst>
              <a:gd name="adj1" fmla="val 50054"/>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52830" y="2169160"/>
            <a:ext cx="2283460" cy="401320"/>
          </a:xfrm>
          <a:prstGeom prst="ellipse">
            <a:avLst/>
          </a:prstGeom>
          <a:noFill/>
          <a:ln w="28575">
            <a:solidFill>
              <a:schemeClr val="accent1"/>
            </a:solidFill>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5" name="Oval 14"/>
          <p:cNvSpPr/>
          <p:nvPr/>
        </p:nvSpPr>
        <p:spPr>
          <a:xfrm>
            <a:off x="7717790" y="5206365"/>
            <a:ext cx="2283460" cy="401320"/>
          </a:xfrm>
          <a:prstGeom prst="ellipse">
            <a:avLst/>
          </a:prstGeom>
          <a:noFill/>
          <a:ln w="28575">
            <a:solidFill>
              <a:schemeClr val="accent1"/>
            </a:solidFill>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cxnSp>
        <p:nvCxnSpPr>
          <p:cNvPr id="17" name="Curved Connector 16"/>
          <p:cNvCxnSpPr>
            <a:stCxn id="8" idx="6"/>
            <a:endCxn id="15" idx="2"/>
          </p:cNvCxnSpPr>
          <p:nvPr/>
        </p:nvCxnSpPr>
        <p:spPr>
          <a:xfrm>
            <a:off x="3336290" y="2369820"/>
            <a:ext cx="4381500" cy="3037205"/>
          </a:xfrm>
          <a:prstGeom prst="curvedConnector3">
            <a:avLst>
              <a:gd name="adj1" fmla="val 98927"/>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3" grpId="1" animBg="1"/>
      <p:bldP spid="6" grpId="1" animBg="1"/>
      <p:bldP spid="8" grpId="0" animBg="1"/>
      <p:bldP spid="8" grpId="1" bldLvl="0" animBg="1"/>
      <p:bldP spid="15" grpId="0" animBg="1"/>
      <p:bldP spid="15"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x-none" altLang="en-US"/>
              <a:t>Kubernetes - Service Discovery</a:t>
            </a:r>
            <a:r>
              <a:rPr lang="x-none" altLang="en-US">
                <a:sym typeface="+mn-ea"/>
              </a:rPr>
              <a:t> (예)</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10" name="Rectangle 9"/>
          <p:cNvSpPr/>
          <p:nvPr/>
        </p:nvSpPr>
        <p:spPr>
          <a:xfrm>
            <a:off x="3827780" y="2369185"/>
            <a:ext cx="4476115" cy="2891155"/>
          </a:xfrm>
          <a:prstGeom prst="rect">
            <a:avLst/>
          </a:prstGeom>
          <a:solidFill>
            <a:srgbClr val="F2F2F2"/>
          </a:solidFill>
          <a:ln w="15875">
            <a:noFill/>
            <a:miter/>
          </a:ln>
        </p:spPr>
        <p:txBody>
          <a:bodyPr wrap="square" lIns="91440" tIns="45720" rIns="91440" bIns="45720" anchor="t"/>
          <a:p>
            <a:r>
              <a:rPr lang="en-US"/>
              <a:t>Node</a:t>
            </a:r>
            <a:endParaRPr lang="en-US"/>
          </a:p>
        </p:txBody>
      </p:sp>
      <p:sp>
        <p:nvSpPr>
          <p:cNvPr id="12" name="Rectangle 11"/>
          <p:cNvSpPr/>
          <p:nvPr/>
        </p:nvSpPr>
        <p:spPr>
          <a:xfrm>
            <a:off x="6065520" y="272478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Wildfly</a:t>
            </a:r>
            <a:endParaRPr lang="x-none" altLang="en-US">
              <a:latin typeface="San Francisco Display" charset="0"/>
              <a:ea typeface="맑은 고딕" charset="0"/>
            </a:endParaRPr>
          </a:p>
        </p:txBody>
      </p:sp>
      <p:sp>
        <p:nvSpPr>
          <p:cNvPr id="13" name="Rectangle 12"/>
          <p:cNvSpPr/>
          <p:nvPr/>
        </p:nvSpPr>
        <p:spPr>
          <a:xfrm>
            <a:off x="6065520" y="408749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Couchbase</a:t>
            </a:r>
            <a:endParaRPr lang="x-none" altLang="en-US">
              <a:latin typeface="San Francisco Display" charset="0"/>
              <a:ea typeface="맑은 고딕" charset="0"/>
            </a:endParaRPr>
          </a:p>
        </p:txBody>
      </p:sp>
      <p:sp>
        <p:nvSpPr>
          <p:cNvPr id="14" name="Rectangle 13"/>
          <p:cNvSpPr/>
          <p:nvPr/>
        </p:nvSpPr>
        <p:spPr>
          <a:xfrm>
            <a:off x="3984625" y="4088130"/>
            <a:ext cx="1730375" cy="672465"/>
          </a:xfrm>
          <a:prstGeom prst="rect">
            <a:avLst/>
          </a:prstGeom>
          <a:solidFill>
            <a:schemeClr val="accent1">
              <a:lumMod val="20000"/>
              <a:lumOff val="80000"/>
            </a:schemeClr>
          </a:solidFill>
          <a:ln w="15875" cap="flat" cmpd="sng">
            <a:solidFill>
              <a:schemeClr val="accent1">
                <a:lumMod val="60000"/>
                <a:lumOff val="40000"/>
              </a:schemeClr>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Couchbase</a:t>
            </a:r>
            <a:br>
              <a:rPr lang="x-none" altLang="en-US">
                <a:latin typeface="San Francisco Display" charset="0"/>
                <a:ea typeface="맑은 고딕" charset="0"/>
              </a:rPr>
            </a:br>
            <a:r>
              <a:rPr lang="x-none" altLang="en-US">
                <a:latin typeface="San Francisco Display" charset="0"/>
                <a:ea typeface="맑은 고딕" charset="0"/>
              </a:rPr>
              <a:t>Service</a:t>
            </a:r>
            <a:endParaRPr lang="x-none" altLang="en-US">
              <a:latin typeface="San Francisco Display" charset="0"/>
              <a:ea typeface="맑은 고딕" charset="0"/>
            </a:endParaRPr>
          </a:p>
        </p:txBody>
      </p:sp>
      <p:cxnSp>
        <p:nvCxnSpPr>
          <p:cNvPr id="16" name="Straight Arrow Connector 15"/>
          <p:cNvCxnSpPr>
            <a:stCxn id="14" idx="3"/>
            <a:endCxn id="13" idx="1"/>
          </p:cNvCxnSpPr>
          <p:nvPr/>
        </p:nvCxnSpPr>
        <p:spPr>
          <a:xfrm flipV="1">
            <a:off x="5715000" y="4424045"/>
            <a:ext cx="350520" cy="635"/>
          </a:xfrm>
          <a:prstGeom prst="straightConnector1">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2" idx="1"/>
            <a:endCxn id="14" idx="0"/>
          </p:cNvCxnSpPr>
          <p:nvPr/>
        </p:nvCxnSpPr>
        <p:spPr>
          <a:xfrm rot="10800000" flipV="1">
            <a:off x="4850130" y="3060700"/>
            <a:ext cx="1215390" cy="1026795"/>
          </a:xfrm>
          <a:prstGeom prst="curvedConnector2">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x-none" altLang="en-US"/>
              <a:t>Kubernetes - Service Discovery</a:t>
            </a:r>
            <a:r>
              <a:rPr lang="x-none" altLang="en-US">
                <a:sym typeface="+mn-ea"/>
              </a:rPr>
              <a:t> (예)</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10" name="Rectangle 9"/>
          <p:cNvSpPr/>
          <p:nvPr/>
        </p:nvSpPr>
        <p:spPr>
          <a:xfrm>
            <a:off x="3733800" y="1520190"/>
            <a:ext cx="4476115" cy="4176395"/>
          </a:xfrm>
          <a:prstGeom prst="rect">
            <a:avLst/>
          </a:prstGeom>
          <a:solidFill>
            <a:srgbClr val="F2F2F2"/>
          </a:solidFill>
          <a:ln w="15875">
            <a:noFill/>
            <a:miter/>
          </a:ln>
        </p:spPr>
        <p:txBody>
          <a:bodyPr wrap="square" lIns="91440" tIns="45720" rIns="91440" bIns="45720" anchor="t"/>
          <a:p>
            <a:r>
              <a:rPr lang="en-US"/>
              <a:t>Node</a:t>
            </a:r>
            <a:endParaRPr lang="en-US"/>
          </a:p>
        </p:txBody>
      </p:sp>
      <p:sp>
        <p:nvSpPr>
          <p:cNvPr id="12" name="Rectangle 11"/>
          <p:cNvSpPr/>
          <p:nvPr/>
        </p:nvSpPr>
        <p:spPr>
          <a:xfrm>
            <a:off x="6063615" y="308038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Wildfly</a:t>
            </a:r>
            <a:endParaRPr lang="x-none" altLang="en-US">
              <a:latin typeface="San Francisco Display" charset="0"/>
              <a:ea typeface="맑은 고딕" charset="0"/>
            </a:endParaRPr>
          </a:p>
        </p:txBody>
      </p:sp>
      <p:sp>
        <p:nvSpPr>
          <p:cNvPr id="13" name="Rectangle 12"/>
          <p:cNvSpPr/>
          <p:nvPr/>
        </p:nvSpPr>
        <p:spPr>
          <a:xfrm>
            <a:off x="6065520" y="408749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Couchbase</a:t>
            </a:r>
            <a:endParaRPr lang="x-none" altLang="en-US">
              <a:latin typeface="San Francisco Display" charset="0"/>
              <a:ea typeface="맑은 고딕" charset="0"/>
            </a:endParaRPr>
          </a:p>
        </p:txBody>
      </p:sp>
      <p:sp>
        <p:nvSpPr>
          <p:cNvPr id="14" name="Rectangle 13"/>
          <p:cNvSpPr/>
          <p:nvPr/>
        </p:nvSpPr>
        <p:spPr>
          <a:xfrm>
            <a:off x="3984625" y="4088130"/>
            <a:ext cx="1730375" cy="672465"/>
          </a:xfrm>
          <a:prstGeom prst="rect">
            <a:avLst/>
          </a:prstGeom>
          <a:solidFill>
            <a:schemeClr val="accent1">
              <a:lumMod val="20000"/>
              <a:lumOff val="80000"/>
            </a:schemeClr>
          </a:solidFill>
          <a:ln w="15875" cap="flat" cmpd="sng">
            <a:solidFill>
              <a:schemeClr val="accent1">
                <a:lumMod val="60000"/>
                <a:lumOff val="40000"/>
              </a:schemeClr>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Couchbase</a:t>
            </a:r>
            <a:br>
              <a:rPr lang="x-none" altLang="en-US">
                <a:latin typeface="San Francisco Display" charset="0"/>
                <a:ea typeface="맑은 고딕" charset="0"/>
              </a:rPr>
            </a:br>
            <a:r>
              <a:rPr lang="x-none" altLang="en-US">
                <a:latin typeface="San Francisco Display" charset="0"/>
                <a:ea typeface="맑은 고딕" charset="0"/>
              </a:rPr>
              <a:t>Service</a:t>
            </a:r>
            <a:endParaRPr lang="x-none" altLang="en-US">
              <a:latin typeface="San Francisco Display" charset="0"/>
              <a:ea typeface="맑은 고딕" charset="0"/>
            </a:endParaRPr>
          </a:p>
        </p:txBody>
      </p:sp>
      <p:cxnSp>
        <p:nvCxnSpPr>
          <p:cNvPr id="16" name="Straight Arrow Connector 15"/>
          <p:cNvCxnSpPr>
            <a:stCxn id="14" idx="3"/>
            <a:endCxn id="13" idx="1"/>
          </p:cNvCxnSpPr>
          <p:nvPr/>
        </p:nvCxnSpPr>
        <p:spPr>
          <a:xfrm flipV="1">
            <a:off x="5715000" y="4424045"/>
            <a:ext cx="350520" cy="635"/>
          </a:xfrm>
          <a:prstGeom prst="straightConnector1">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2" idx="1"/>
            <a:endCxn id="14" idx="0"/>
          </p:cNvCxnSpPr>
          <p:nvPr/>
        </p:nvCxnSpPr>
        <p:spPr>
          <a:xfrm rot="10800000" flipV="1">
            <a:off x="4850130" y="3416935"/>
            <a:ext cx="1213485" cy="671195"/>
          </a:xfrm>
          <a:prstGeom prst="curvedConnector2">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063615" y="164401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Wildfly</a:t>
            </a:r>
            <a:endParaRPr lang="x-none" altLang="en-US">
              <a:latin typeface="San Francisco Display" charset="0"/>
              <a:ea typeface="맑은 고딕" charset="0"/>
            </a:endParaRPr>
          </a:p>
        </p:txBody>
      </p:sp>
      <p:sp>
        <p:nvSpPr>
          <p:cNvPr id="3" name="Rectangle 2"/>
          <p:cNvSpPr/>
          <p:nvPr/>
        </p:nvSpPr>
        <p:spPr>
          <a:xfrm>
            <a:off x="6063615" y="4850765"/>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Couchbase</a:t>
            </a:r>
            <a:endParaRPr lang="x-none" altLang="en-US">
              <a:latin typeface="San Francisco Display" charset="0"/>
              <a:ea typeface="맑은 고딕" charset="0"/>
            </a:endParaRPr>
          </a:p>
        </p:txBody>
      </p:sp>
      <p:sp>
        <p:nvSpPr>
          <p:cNvPr id="7" name="Rectangle 6"/>
          <p:cNvSpPr/>
          <p:nvPr/>
        </p:nvSpPr>
        <p:spPr>
          <a:xfrm>
            <a:off x="6063615" y="2362200"/>
            <a:ext cx="1730375" cy="672465"/>
          </a:xfrm>
          <a:prstGeom prst="rect">
            <a:avLst/>
          </a:prstGeom>
          <a:solidFill>
            <a:srgbClr val="FFE8D0"/>
          </a:solidFill>
          <a:ln w="15875" cap="flat" cmpd="sng">
            <a:solidFill>
              <a:srgbClr val="FFBB72"/>
            </a:solidFill>
            <a:prstDash val="solid"/>
            <a:miter lim="800000"/>
            <a:headEnd type="none" w="med" len="med"/>
            <a:tailEnd type="none" w="med" len="med"/>
          </a:ln>
        </p:spPr>
        <p:txBody>
          <a:bodyPr wrap="square" lIns="91440" tIns="45720" rIns="91440" bIns="45720" anchor="ctr"/>
          <a:p>
            <a:r>
              <a:rPr lang="x-none" altLang="en-US">
                <a:latin typeface="San Francisco Display" charset="0"/>
                <a:ea typeface="맑은 고딕" charset="0"/>
              </a:rPr>
              <a:t>Wildfly</a:t>
            </a:r>
            <a:endParaRPr lang="x-none" altLang="en-US">
              <a:latin typeface="San Francisco Display" charset="0"/>
              <a:ea typeface="맑은 고딕" charset="0"/>
            </a:endParaRPr>
          </a:p>
        </p:txBody>
      </p:sp>
      <p:cxnSp>
        <p:nvCxnSpPr>
          <p:cNvPr id="8" name="Curved Connector 7"/>
          <p:cNvCxnSpPr>
            <a:stCxn id="7" idx="1"/>
            <a:endCxn id="14" idx="0"/>
          </p:cNvCxnSpPr>
          <p:nvPr/>
        </p:nvCxnSpPr>
        <p:spPr>
          <a:xfrm rot="10800000" flipV="1">
            <a:off x="4849495" y="2698750"/>
            <a:ext cx="1213485" cy="1389380"/>
          </a:xfrm>
          <a:prstGeom prst="curvedConnector2">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 idx="1"/>
            <a:endCxn id="14" idx="0"/>
          </p:cNvCxnSpPr>
          <p:nvPr/>
        </p:nvCxnSpPr>
        <p:spPr>
          <a:xfrm rot="10800000" flipV="1">
            <a:off x="4849495" y="1979930"/>
            <a:ext cx="1213485" cy="2107565"/>
          </a:xfrm>
          <a:prstGeom prst="curvedConnector2">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 idx="1"/>
          </p:cNvCxnSpPr>
          <p:nvPr/>
        </p:nvCxnSpPr>
        <p:spPr>
          <a:xfrm>
            <a:off x="5721350" y="4414520"/>
            <a:ext cx="342265" cy="772795"/>
          </a:xfrm>
          <a:prstGeom prst="straightConnector1">
            <a:avLst/>
          </a:prstGeom>
          <a:ln w="19050">
            <a:solidFill>
              <a:schemeClr val="accent2"/>
            </a:solidFill>
            <a:miter lim="8000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970905" y="1592580"/>
            <a:ext cx="1915160" cy="2225675"/>
          </a:xfrm>
          <a:prstGeom prst="rect">
            <a:avLst/>
          </a:prstGeom>
          <a:noFill/>
          <a:ln w="15875">
            <a:solidFill>
              <a:schemeClr val="tx2">
                <a:lumMod val="40000"/>
                <a:lumOff val="60000"/>
              </a:schemeClr>
            </a:solidFill>
            <a:prstDash val="dash"/>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8" name="Rectangle 17"/>
          <p:cNvSpPr/>
          <p:nvPr/>
        </p:nvSpPr>
        <p:spPr>
          <a:xfrm>
            <a:off x="5970905" y="3978275"/>
            <a:ext cx="1915160" cy="1685925"/>
          </a:xfrm>
          <a:prstGeom prst="rect">
            <a:avLst/>
          </a:prstGeom>
          <a:noFill/>
          <a:ln w="15875">
            <a:solidFill>
              <a:schemeClr val="tx2">
                <a:lumMod val="40000"/>
                <a:lumOff val="60000"/>
              </a:schemeClr>
            </a:solidFill>
            <a:prstDash val="dash"/>
            <a:miter lim="800000"/>
          </a:ln>
          <a:extLst>
            <a:ext uri="{909E8E84-426E-40DD-AFC4-6F175D3DCCD1}">
              <a14:hiddenFill xmlns:a14="http://schemas.microsoft.com/office/drawing/2010/main">
                <a:solidFill>
                  <a:schemeClr val="tx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19" name="Text Box 18"/>
          <p:cNvSpPr txBox="1"/>
          <p:nvPr/>
        </p:nvSpPr>
        <p:spPr>
          <a:xfrm>
            <a:off x="7963535" y="1672590"/>
            <a:ext cx="83312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ReplicaSet</a:t>
            </a:r>
            <a:endParaRPr lang="x-none" altLang="en-US" sz="1400" dirty="0" smtClean="0">
              <a:latin typeface="San Francisco Display" charset="0"/>
              <a:ea typeface="맑은 고딕" charset="0"/>
            </a:endParaRPr>
          </a:p>
        </p:txBody>
      </p:sp>
      <p:sp>
        <p:nvSpPr>
          <p:cNvPr id="20" name="Text Box 19"/>
          <p:cNvSpPr txBox="1"/>
          <p:nvPr/>
        </p:nvSpPr>
        <p:spPr>
          <a:xfrm>
            <a:off x="7963535" y="3980815"/>
            <a:ext cx="833120" cy="208915"/>
          </a:xfrm>
          <a:prstGeom prst="rect">
            <a:avLst/>
          </a:prstGeom>
          <a:noFill/>
        </p:spPr>
        <p:txBody>
          <a:bodyPr wrap="none" lIns="0" tIns="0" rIns="0" bIns="0" rtlCol="0" anchor="t">
            <a:spAutoFit/>
          </a:bodyPr>
          <a:p>
            <a:pPr>
              <a:lnSpc>
                <a:spcPct val="90000"/>
              </a:lnSpc>
            </a:pPr>
            <a:r>
              <a:rPr lang="x-none" altLang="en-US" sz="1400" dirty="0" smtClean="0">
                <a:latin typeface="San Francisco Display" charset="0"/>
                <a:ea typeface="맑은 고딕" charset="0"/>
              </a:rPr>
              <a:t>ReplicaSet</a:t>
            </a:r>
            <a:endParaRPr lang="x-none" altLang="en-US" sz="14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 기타	</a:t>
            </a:r>
            <a:endParaRPr lang="x-none" altLang="en-US"/>
          </a:p>
        </p:txBody>
      </p:sp>
      <p:sp>
        <p:nvSpPr>
          <p:cNvPr id="3" name="Content Placeholder 2"/>
          <p:cNvSpPr>
            <a:spLocks noGrp="1"/>
          </p:cNvSpPr>
          <p:nvPr>
            <p:ph idx="1"/>
          </p:nvPr>
        </p:nvSpPr>
        <p:spPr/>
        <p:txBody>
          <a:bodyPr/>
          <a:p>
            <a:r>
              <a:rPr lang="x-none" altLang="en-US"/>
              <a:t>Secret &amp; ConfigMap</a:t>
            </a:r>
            <a:endParaRPr lang="x-none" altLang="en-US"/>
          </a:p>
          <a:p>
            <a:r>
              <a:rPr lang="x-none" altLang="en-US"/>
              <a:t>Pet Set : stateful applications (예.클러스터링) 지원</a:t>
            </a:r>
            <a:endParaRPr lang="x-none" altLang="en-US"/>
          </a:p>
          <a:p>
            <a:r>
              <a:rPr lang="x-none" altLang="en-US"/>
              <a:t>Labels : pod, service 등을 동일한 label로 관리 가능</a:t>
            </a:r>
            <a:endParaRPr lang="x-none" altLang="en-US"/>
          </a:p>
          <a:p>
            <a:r>
              <a:rPr lang="x-none" altLang="en-US"/>
              <a:t>Deployments</a:t>
            </a:r>
            <a:endParaRPr lang="x-none" altLang="en-US"/>
          </a:p>
          <a:p>
            <a:pPr lvl="1"/>
            <a:r>
              <a:rPr lang="x-none" altLang="en-US" sz="2400"/>
              <a:t>rolling update, rollback 등을 지원하는 pod, replica set</a:t>
            </a:r>
            <a:endParaRPr lang="x-none" altLang="en-US" sz="2400"/>
          </a:p>
          <a:p>
            <a:pPr lvl="0"/>
            <a:r>
              <a:rPr lang="x-none" altLang="en-US" sz="2800"/>
              <a:t>Namespace</a:t>
            </a:r>
            <a:endParaRPr lang="x-none" altLang="en-US" sz="2800"/>
          </a:p>
          <a:p>
            <a:pPr lvl="0"/>
            <a:r>
              <a:rPr lang="x-none" altLang="en-US" sz="2800"/>
              <a:t>Volume : emptyDir, NFS, iSCSI, GFS, CephFS etc....</a:t>
            </a:r>
            <a:endParaRPr lang="x-none" altLang="en-US" sz="2800"/>
          </a:p>
          <a:p>
            <a:pPr lvl="0"/>
            <a:r>
              <a:rPr lang="x-none" altLang="en-US" sz="2800"/>
              <a:t>Persistent Volume : networked storage개념</a:t>
            </a:r>
            <a:endParaRPr lang="x-none" altLang="en-US" sz="2800"/>
          </a:p>
          <a:p>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4294967295"/>
          </p:nvPr>
        </p:nvSpPr>
        <p:spPr>
          <a:xfrm>
            <a:off x="530225" y="1295400"/>
            <a:ext cx="11127105" cy="4419600"/>
          </a:xfrm>
        </p:spPr>
        <p:txBody>
          <a:bodyPr/>
          <a:p>
            <a:r>
              <a:rPr lang="x-none" altLang="en-US"/>
              <a:t>BEA Systems</a:t>
            </a:r>
            <a:endParaRPr lang="x-none" altLang="en-US"/>
          </a:p>
          <a:p>
            <a:r>
              <a:rPr lang="x-none" altLang="en-US"/>
              <a:t>Oracle Corp.</a:t>
            </a:r>
            <a:endParaRPr lang="x-none" altLang="en-US"/>
          </a:p>
          <a:p>
            <a:pPr lvl="1"/>
            <a:r>
              <a:rPr lang="x-none" altLang="en-US"/>
              <a:t>Middleware</a:t>
            </a:r>
            <a:endParaRPr lang="x-none" altLang="en-US"/>
          </a:p>
          <a:p>
            <a:pPr lvl="1"/>
            <a:r>
              <a:rPr lang="x-none" altLang="en-US"/>
              <a:t>Open Source, Cloud Native Application</a:t>
            </a:r>
            <a:endParaRPr lang="x-none" altLang="en-US"/>
          </a:p>
          <a:p>
            <a:pPr lvl="1"/>
            <a:r>
              <a:rPr lang="x-none" altLang="en-US">
                <a:sym typeface="+mn-ea"/>
              </a:rPr>
              <a:t>DevRel</a:t>
            </a:r>
            <a:endParaRPr lang="x-none" altLang="en-US"/>
          </a:p>
          <a:p>
            <a:pPr lvl="0"/>
            <a:r>
              <a:rPr lang="x-none" altLang="en-US"/>
              <a:t>Linux, Open Source, Docker, Kubernetes</a:t>
            </a:r>
            <a:endParaRPr lang="x-none" altLang="en-US"/>
          </a:p>
          <a:p>
            <a:pPr lvl="0"/>
            <a:r>
              <a:rPr lang="x-none" altLang="en-US"/>
              <a:t>Blockchain, AI/ML</a:t>
            </a:r>
            <a:endParaRPr lang="x-none" altLang="en-US"/>
          </a:p>
          <a:p>
            <a:pPr lvl="0"/>
            <a:r>
              <a:rPr lang="x-none" altLang="en-US"/>
              <a:t>Lifelong learner</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Picture 5"/>
          <p:cNvPicPr>
            <a:picLocks noChangeAspect="1"/>
          </p:cNvPicPr>
          <p:nvPr/>
        </p:nvPicPr>
        <p:blipFill>
          <a:blip r:embed="rId1"/>
          <a:stretch>
            <a:fillRect/>
          </a:stretch>
        </p:blipFill>
        <p:spPr>
          <a:xfrm>
            <a:off x="8281035" y="1296035"/>
            <a:ext cx="3376930" cy="2853055"/>
          </a:xfrm>
          <a:prstGeom prst="rect">
            <a:avLst/>
          </a:prstGeom>
        </p:spPr>
      </p:pic>
      <p:sp>
        <p:nvSpPr>
          <p:cNvPr id="2" name="Text Box 1"/>
          <p:cNvSpPr txBox="1"/>
          <p:nvPr/>
        </p:nvSpPr>
        <p:spPr>
          <a:xfrm>
            <a:off x="9107170" y="4018915"/>
            <a:ext cx="2407285" cy="268605"/>
          </a:xfrm>
          <a:prstGeom prst="rect">
            <a:avLst/>
          </a:prstGeom>
          <a:noFill/>
        </p:spPr>
        <p:txBody>
          <a:bodyPr wrap="none" lIns="0" tIns="0" rIns="0" bIns="0" rtlCol="0" anchor="t">
            <a:spAutoFit/>
          </a:bodyPr>
          <a:p>
            <a:pPr>
              <a:lnSpc>
                <a:spcPct val="90000"/>
              </a:lnSpc>
            </a:pPr>
            <a:r>
              <a:rPr lang="x-none" altLang="en-US" dirty="0" smtClean="0">
                <a:latin typeface="San Francisco Display" charset="0"/>
                <a:ea typeface="맑은 고딕" charset="0"/>
              </a:rPr>
              <a:t>jupil.hwang@gmail.com</a:t>
            </a:r>
            <a:endParaRPr lang="x-none" altLang="en-US"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0542" y="406400"/>
            <a:ext cx="11125200" cy="889000"/>
          </a:xfrm>
        </p:spPr>
        <p:txBody>
          <a:bodyPr/>
          <a:p>
            <a:r>
              <a:rPr lang="x-none" altLang="en-US"/>
              <a:t>Kubernetes - Volume</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6" name="Rectangle 5"/>
          <p:cNvSpPr/>
          <p:nvPr/>
        </p:nvSpPr>
        <p:spPr>
          <a:xfrm>
            <a:off x="853440" y="1882775"/>
            <a:ext cx="2131060" cy="3100070"/>
          </a:xfrm>
          <a:prstGeom prst="rect">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dirty="0" smtClean="0">
                <a:solidFill>
                  <a:schemeClr val="tx1"/>
                </a:solidFill>
                <a:latin typeface="San Francisco Display" charset="0"/>
                <a:ea typeface="맑은 고딕" charset="0"/>
              </a:rPr>
              <a:t>PersistentVolume</a:t>
            </a:r>
            <a:endParaRPr lang="x-none" altLang="en-US" sz="1200" dirty="0" smtClean="0">
              <a:solidFill>
                <a:schemeClr val="tx1"/>
              </a:solidFill>
              <a:latin typeface="San Francisco Display" charset="0"/>
              <a:ea typeface="맑은 고딕" charset="0"/>
            </a:endParaRPr>
          </a:p>
        </p:txBody>
      </p:sp>
      <p:sp>
        <p:nvSpPr>
          <p:cNvPr id="7" name="Rectangle 6"/>
          <p:cNvSpPr/>
          <p:nvPr/>
        </p:nvSpPr>
        <p:spPr>
          <a:xfrm>
            <a:off x="4905375" y="1878965"/>
            <a:ext cx="2131060" cy="3100070"/>
          </a:xfrm>
          <a:prstGeom prst="rect">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dirty="0" smtClean="0">
                <a:solidFill>
                  <a:schemeClr val="tx1"/>
                </a:solidFill>
                <a:latin typeface="San Francisco Display" charset="0"/>
                <a:ea typeface="맑은 고딕" charset="0"/>
              </a:rPr>
              <a:t>PersistentVolumeClaim</a:t>
            </a:r>
            <a:endParaRPr lang="x-none" altLang="en-US" sz="1200" dirty="0" smtClean="0">
              <a:solidFill>
                <a:schemeClr val="tx1"/>
              </a:solidFill>
              <a:latin typeface="San Francisco Display" charset="0"/>
              <a:ea typeface="맑은 고딕" charset="0"/>
            </a:endParaRPr>
          </a:p>
        </p:txBody>
      </p:sp>
      <p:sp>
        <p:nvSpPr>
          <p:cNvPr id="8" name="Rectangle 7"/>
          <p:cNvSpPr/>
          <p:nvPr/>
        </p:nvSpPr>
        <p:spPr>
          <a:xfrm>
            <a:off x="9118600" y="1878965"/>
            <a:ext cx="2131060" cy="3100070"/>
          </a:xfrm>
          <a:prstGeom prst="rect">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2000" dirty="0" smtClean="0">
                <a:solidFill>
                  <a:schemeClr val="tx1"/>
                </a:solidFill>
                <a:latin typeface="San Francisco Display" charset="0"/>
                <a:ea typeface="맑은 고딕" charset="0"/>
              </a:rPr>
              <a:t>Use Claim</a:t>
            </a:r>
            <a:endParaRPr lang="x-none" altLang="en-US" sz="2000" dirty="0" smtClean="0">
              <a:solidFill>
                <a:schemeClr val="tx1"/>
              </a:solidFill>
              <a:latin typeface="San Francisco Display" charset="0"/>
              <a:ea typeface="맑은 고딕" charset="0"/>
            </a:endParaRPr>
          </a:p>
          <a:p>
            <a:pPr algn="ctr">
              <a:lnSpc>
                <a:spcPct val="90000"/>
              </a:lnSpc>
            </a:pPr>
            <a:endParaRPr lang="x-none" altLang="en-US" sz="2000" dirty="0" smtClean="0">
              <a:solidFill>
                <a:schemeClr val="tx1"/>
              </a:solidFill>
              <a:latin typeface="San Francisco Display" charset="0"/>
              <a:ea typeface="맑은 고딕" charset="0"/>
            </a:endParaRPr>
          </a:p>
          <a:p>
            <a:pPr algn="ctr">
              <a:lnSpc>
                <a:spcPct val="90000"/>
              </a:lnSpc>
            </a:pPr>
            <a:endParaRPr lang="x-none" altLang="en-US" sz="20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r>
              <a:rPr lang="x-none" altLang="en-US" sz="1400" dirty="0" smtClean="0">
                <a:solidFill>
                  <a:schemeClr val="tx1"/>
                </a:solidFill>
                <a:latin typeface="San Francisco Display" charset="0"/>
                <a:ea typeface="맑은 고딕" charset="0"/>
              </a:rPr>
              <a:t>claims are mounted as volumes</a:t>
            </a:r>
            <a:endParaRPr lang="x-none" altLang="en-US" sz="1400" dirty="0" smtClean="0">
              <a:solidFill>
                <a:schemeClr val="tx1"/>
              </a:solidFill>
              <a:latin typeface="San Francisco Display" charset="0"/>
              <a:ea typeface="맑은 고딕" charset="0"/>
            </a:endParaRPr>
          </a:p>
        </p:txBody>
      </p:sp>
      <p:sp>
        <p:nvSpPr>
          <p:cNvPr id="9" name="Rectangle 8"/>
          <p:cNvSpPr/>
          <p:nvPr/>
        </p:nvSpPr>
        <p:spPr>
          <a:xfrm>
            <a:off x="862965" y="1882775"/>
            <a:ext cx="2131060" cy="3100070"/>
          </a:xfrm>
          <a:prstGeom prst="rect">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2000" dirty="0" smtClean="0">
                <a:solidFill>
                  <a:schemeClr val="tx1"/>
                </a:solidFill>
                <a:latin typeface="San Francisco Display" charset="0"/>
                <a:ea typeface="맑은 고딕" charset="0"/>
              </a:rPr>
              <a:t>Provision Network Storage</a:t>
            </a:r>
            <a:endParaRPr lang="x-none" altLang="en-US" sz="20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r>
              <a:rPr lang="x-none" altLang="en-US" sz="1400" dirty="0" smtClean="0">
                <a:solidFill>
                  <a:schemeClr val="tx1"/>
                </a:solidFill>
                <a:latin typeface="San Francisco Display" charset="0"/>
                <a:ea typeface="맑은 고딕" charset="0"/>
              </a:rPr>
              <a:t>PersistentVolume</a:t>
            </a:r>
            <a:endParaRPr lang="x-none" altLang="en-US" sz="1400" dirty="0" smtClean="0">
              <a:solidFill>
                <a:schemeClr val="tx1"/>
              </a:solidFill>
              <a:latin typeface="San Francisco Display" charset="0"/>
              <a:ea typeface="맑은 고딕" charset="0"/>
            </a:endParaRPr>
          </a:p>
        </p:txBody>
      </p:sp>
      <p:sp>
        <p:nvSpPr>
          <p:cNvPr id="10" name="Rectangle 9"/>
          <p:cNvSpPr/>
          <p:nvPr/>
        </p:nvSpPr>
        <p:spPr>
          <a:xfrm>
            <a:off x="4914900" y="1878965"/>
            <a:ext cx="2131060" cy="3100070"/>
          </a:xfrm>
          <a:prstGeom prst="rect">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2000" dirty="0" smtClean="0">
                <a:solidFill>
                  <a:schemeClr val="tx1"/>
                </a:solidFill>
                <a:latin typeface="San Francisco Display" charset="0"/>
                <a:ea typeface="맑은 고딕" charset="0"/>
              </a:rPr>
              <a:t>Request Storage</a:t>
            </a:r>
            <a:endParaRPr lang="x-none" altLang="en-US" sz="20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endParaRPr lang="x-none" altLang="en-US" sz="1400" dirty="0" smtClean="0">
              <a:solidFill>
                <a:schemeClr val="tx1"/>
              </a:solidFill>
              <a:latin typeface="San Francisco Display" charset="0"/>
              <a:ea typeface="맑은 고딕" charset="0"/>
            </a:endParaRPr>
          </a:p>
          <a:p>
            <a:pPr algn="ctr">
              <a:lnSpc>
                <a:spcPct val="90000"/>
              </a:lnSpc>
            </a:pPr>
            <a:r>
              <a:rPr lang="x-none" altLang="en-US" sz="1400" dirty="0" smtClean="0">
                <a:solidFill>
                  <a:schemeClr val="tx1"/>
                </a:solidFill>
                <a:latin typeface="San Francisco Display" charset="0"/>
                <a:ea typeface="맑은 고딕" charset="0"/>
              </a:rPr>
              <a:t>PersistentVolumeClaim</a:t>
            </a:r>
            <a:endParaRPr lang="x-none" altLang="en-US" sz="1400" dirty="0" smtClean="0">
              <a:solidFill>
                <a:schemeClr val="tx1"/>
              </a:solidFill>
              <a:latin typeface="San Francisco Display" charset="0"/>
              <a:ea typeface="맑은 고딕" charset="0"/>
            </a:endParaRPr>
          </a:p>
        </p:txBody>
      </p:sp>
      <p:sp>
        <p:nvSpPr>
          <p:cNvPr id="11" name="Right Arrow 10"/>
          <p:cNvSpPr/>
          <p:nvPr/>
        </p:nvSpPr>
        <p:spPr>
          <a:xfrm>
            <a:off x="3321050" y="3101975"/>
            <a:ext cx="1209040" cy="327025"/>
          </a:xfrm>
          <a:prstGeom prst="rightArrow">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sz="1200" dirty="0" smtClean="0">
              <a:solidFill>
                <a:schemeClr val="tx1"/>
              </a:solidFill>
              <a:latin typeface="San Francisco Display" charset="0"/>
              <a:ea typeface="맑은 고딕" charset="0"/>
            </a:endParaRPr>
          </a:p>
        </p:txBody>
      </p:sp>
      <p:sp>
        <p:nvSpPr>
          <p:cNvPr id="12" name="Right Arrow 11"/>
          <p:cNvSpPr/>
          <p:nvPr/>
        </p:nvSpPr>
        <p:spPr>
          <a:xfrm>
            <a:off x="7553325" y="3101975"/>
            <a:ext cx="1209040" cy="327025"/>
          </a:xfrm>
          <a:prstGeom prst="rightArrow">
            <a:avLst/>
          </a:prstGeom>
          <a:solidFill>
            <a:schemeClr val="bg1">
              <a:lumMod val="95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sz="1200" dirty="0" smtClean="0">
              <a:solidFill>
                <a:schemeClr val="tx1"/>
              </a:solidFill>
              <a:latin typeface="San Francisco Display" charset="0"/>
              <a:ea typeface="맑은 고딕" charset="0"/>
            </a:endParaRPr>
          </a:p>
        </p:txBody>
      </p:sp>
      <p:sp>
        <p:nvSpPr>
          <p:cNvPr id="13" name="Right Arrow 12"/>
          <p:cNvSpPr/>
          <p:nvPr/>
        </p:nvSpPr>
        <p:spPr>
          <a:xfrm>
            <a:off x="3331210" y="3101975"/>
            <a:ext cx="1209040" cy="327025"/>
          </a:xfrm>
          <a:prstGeom prst="rightArrow">
            <a:avLst/>
          </a:prstGeom>
          <a:solidFill>
            <a:schemeClr val="bg1">
              <a:lumMod val="95000"/>
            </a:schemeClr>
          </a:solid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sz="1200" dirty="0" smtClean="0">
              <a:solidFill>
                <a:schemeClr val="tx1"/>
              </a:solidFill>
              <a:latin typeface="San Francisco Display" charset="0"/>
              <a:ea typeface="맑은 고딕" charset="0"/>
            </a:endParaRPr>
          </a:p>
        </p:txBody>
      </p:sp>
      <p:sp>
        <p:nvSpPr>
          <p:cNvPr id="14" name="Right Arrow 13"/>
          <p:cNvSpPr/>
          <p:nvPr/>
        </p:nvSpPr>
        <p:spPr>
          <a:xfrm>
            <a:off x="7563485" y="3101975"/>
            <a:ext cx="1209040" cy="327025"/>
          </a:xfrm>
          <a:prstGeom prst="rightArrow">
            <a:avLst/>
          </a:prstGeom>
          <a:solidFill>
            <a:schemeClr val="bg1">
              <a:lumMod val="95000"/>
            </a:schemeClr>
          </a:solid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sz="1200" dirty="0" smtClean="0">
              <a:solidFill>
                <a:schemeClr val="tx1"/>
              </a:solidFill>
              <a:latin typeface="San Francisco Display" charset="0"/>
              <a:ea typeface="맑은 고딕" charset="0"/>
            </a:endParaRPr>
          </a:p>
        </p:txBody>
      </p:sp>
      <p:sp>
        <p:nvSpPr>
          <p:cNvPr id="15" name="Oval 14"/>
          <p:cNvSpPr/>
          <p:nvPr/>
        </p:nvSpPr>
        <p:spPr>
          <a:xfrm>
            <a:off x="902335" y="1933575"/>
            <a:ext cx="360000" cy="360000"/>
          </a:xfrm>
          <a:prstGeom prst="ellipse">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b="1" dirty="0" smtClean="0">
                <a:solidFill>
                  <a:schemeClr val="bg1"/>
                </a:solidFill>
                <a:latin typeface="San Francisco Display" charset="0"/>
                <a:ea typeface="맑은 고딕" charset="0"/>
              </a:rPr>
              <a:t>1</a:t>
            </a:r>
            <a:endParaRPr lang="x-none" altLang="en-US" sz="1200" b="1" dirty="0" smtClean="0">
              <a:solidFill>
                <a:schemeClr val="bg1"/>
              </a:solidFill>
              <a:latin typeface="San Francisco Display" charset="0"/>
              <a:ea typeface="맑은 고딕" charset="0"/>
            </a:endParaRPr>
          </a:p>
        </p:txBody>
      </p:sp>
      <p:sp>
        <p:nvSpPr>
          <p:cNvPr id="16" name="Oval 15"/>
          <p:cNvSpPr/>
          <p:nvPr/>
        </p:nvSpPr>
        <p:spPr>
          <a:xfrm>
            <a:off x="4942840" y="1933575"/>
            <a:ext cx="360000" cy="360000"/>
          </a:xfrm>
          <a:prstGeom prst="ellipse">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b="1" dirty="0" smtClean="0">
                <a:solidFill>
                  <a:schemeClr val="bg1"/>
                </a:solidFill>
                <a:latin typeface="San Francisco Display" charset="0"/>
                <a:ea typeface="맑은 고딕" charset="0"/>
              </a:rPr>
              <a:t>2</a:t>
            </a:r>
            <a:endParaRPr lang="x-none" altLang="en-US" sz="1200" b="1" dirty="0" smtClean="0">
              <a:solidFill>
                <a:schemeClr val="bg1"/>
              </a:solidFill>
              <a:latin typeface="San Francisco Display" charset="0"/>
              <a:ea typeface="맑은 고딕" charset="0"/>
            </a:endParaRPr>
          </a:p>
        </p:txBody>
      </p:sp>
      <p:sp>
        <p:nvSpPr>
          <p:cNvPr id="17" name="Oval 16"/>
          <p:cNvSpPr/>
          <p:nvPr/>
        </p:nvSpPr>
        <p:spPr>
          <a:xfrm>
            <a:off x="9194165" y="1933575"/>
            <a:ext cx="360000" cy="360000"/>
          </a:xfrm>
          <a:prstGeom prst="ellipse">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r>
              <a:rPr lang="x-none" altLang="en-US" sz="1200" b="1" dirty="0" smtClean="0">
                <a:solidFill>
                  <a:schemeClr val="bg1"/>
                </a:solidFill>
                <a:latin typeface="San Francisco Display" charset="0"/>
                <a:ea typeface="맑은 고딕" charset="0"/>
              </a:rPr>
              <a:t>3</a:t>
            </a:r>
            <a:endParaRPr lang="x-none" altLang="en-US" sz="1200" b="1" dirty="0" smtClean="0">
              <a:solidFill>
                <a:schemeClr val="bg1"/>
              </a:solidFill>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x-none" altLang="en-US"/>
              <a:t>Kubernetes Tools </a:t>
            </a:r>
            <a:endParaRPr lang="x-none" altLang="en-US"/>
          </a:p>
        </p:txBody>
      </p:sp>
      <p:sp>
        <p:nvSpPr>
          <p:cNvPr id="6" name="Content Placeholder 5"/>
          <p:cNvSpPr>
            <a:spLocks noGrp="1"/>
          </p:cNvSpPr>
          <p:nvPr>
            <p:ph idx="1"/>
          </p:nvPr>
        </p:nvSpPr>
        <p:spPr/>
        <p:txBody>
          <a:bodyPr/>
          <a:p>
            <a:r>
              <a:rPr lang="x-none" altLang="en-US" sz="2800">
                <a:sym typeface="+mn-ea"/>
              </a:rPr>
              <a:t>kubectl</a:t>
            </a:r>
            <a:endParaRPr lang="x-none" altLang="en-US" sz="2800"/>
          </a:p>
          <a:p>
            <a:pPr lvl="1"/>
            <a:r>
              <a:rPr lang="x-none" altLang="en-US" sz="2800">
                <a:sym typeface="+mn-ea"/>
              </a:rPr>
              <a:t>Kubernetes API의 CLI</a:t>
            </a:r>
            <a:endParaRPr lang="x-none" altLang="en-US" sz="2800"/>
          </a:p>
          <a:p>
            <a:pPr lvl="1"/>
            <a:r>
              <a:rPr lang="x-none" altLang="en-US" sz="2800">
                <a:sym typeface="+mn-ea"/>
              </a:rPr>
              <a:t>kubeconfig 파일에 정의된 정보를 사용 (cluster, context, security etc..)</a:t>
            </a:r>
            <a:endParaRPr lang="en-US"/>
          </a:p>
          <a:p>
            <a:r>
              <a:rPr lang="x-none" altLang="en-US"/>
              <a:t>kubectl create -f my-rc.yml</a:t>
            </a:r>
            <a:endParaRPr lang="x-none" altLang="en-US"/>
          </a:p>
          <a:p>
            <a:r>
              <a:rPr lang="x-none" altLang="en-US"/>
              <a:t>kubectl create -f my-pod.yml -f my-service.yml</a:t>
            </a:r>
            <a:endParaRPr lang="x-none" altLang="en-US"/>
          </a:p>
          <a:p>
            <a:r>
              <a:rPr lang="x-none" altLang="en-US"/>
              <a:t>kubectl create -f http://github.com/namoo4u/k8s/nginx.yml</a:t>
            </a:r>
            <a:endParaRPr lang="x-none" altLang="en-US"/>
          </a:p>
          <a:p>
            <a:r>
              <a:rPr lang="x-none" altLang="en-US"/>
              <a:t>kubectl get pods</a:t>
            </a:r>
            <a:endParaRPr lang="x-none" altLang="en-US"/>
          </a:p>
          <a:p>
            <a:r>
              <a:rPr lang="x-none" altLang="en-US"/>
              <a:t>kubectl get component -o wide</a:t>
            </a:r>
            <a:endParaRPr lang="x-none" altLang="en-US"/>
          </a:p>
          <a:p>
            <a:r>
              <a:rPr lang="x-none" altLang="en-US"/>
              <a:t>kubectl get svc</a:t>
            </a:r>
            <a:endParaRPr lang="x-none" altLang="en-US"/>
          </a:p>
        </p:txBody>
      </p:sp>
      <p:sp>
        <p:nvSpPr>
          <p:cNvPr id="3" name="Footer Placeholder 2"/>
          <p:cNvSpPr>
            <a:spLocks noGrp="1"/>
          </p:cNvSpPr>
          <p:nvPr>
            <p:ph type="ftr" sz="quarter" idx="11"/>
          </p:nvPr>
        </p:nvSpPr>
        <p:spPr/>
        <p:txBody>
          <a:bodyPr/>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Tools</a:t>
            </a:r>
            <a:endParaRPr lang="x-none" altLang="en-US"/>
          </a:p>
        </p:txBody>
      </p:sp>
      <p:sp>
        <p:nvSpPr>
          <p:cNvPr id="3" name="Content Placeholder 2"/>
          <p:cNvSpPr>
            <a:spLocks noGrp="1"/>
          </p:cNvSpPr>
          <p:nvPr>
            <p:ph idx="1"/>
          </p:nvPr>
        </p:nvSpPr>
        <p:spPr/>
        <p:txBody>
          <a:bodyPr/>
          <a:p>
            <a:r>
              <a:rPr lang="x-none" altLang="en-US"/>
              <a:t>kubeadm</a:t>
            </a:r>
            <a:endParaRPr lang="x-none" altLang="en-US"/>
          </a:p>
          <a:p>
            <a:r>
              <a:rPr lang="x-none" altLang="en-US"/>
              <a:t>helm</a:t>
            </a:r>
            <a:endParaRPr lang="x-none" altLang="en-US"/>
          </a:p>
          <a:p>
            <a:pPr lvl="1"/>
            <a:r>
              <a:rPr lang="x-none" altLang="en-US"/>
              <a:t>Kube charts : curated applications</a:t>
            </a:r>
            <a:endParaRPr lang="x-none" altLang="en-US"/>
          </a:p>
          <a:p>
            <a:pPr lvl="0"/>
            <a:r>
              <a:rPr lang="x-none" altLang="en-US"/>
              <a:t>minikube</a:t>
            </a:r>
            <a:endParaRPr lang="x-none" altLang="en-US"/>
          </a:p>
          <a:p>
            <a:pPr lvl="1"/>
            <a:r>
              <a:rPr lang="x-none" altLang="en-US"/>
              <a:t>virtualbox 기반의 single node cluster 제공</a:t>
            </a:r>
            <a:endParaRPr lang="x-none" altLang="en-US"/>
          </a:p>
          <a:p>
            <a:pPr lvl="1"/>
            <a:r>
              <a:rPr lang="x-none" altLang="en-US"/>
              <a:t>가장 간편하게 kubernetes환경에서 개발/테스트를 할 수 있음.</a:t>
            </a:r>
            <a:endParaRPr lang="x-none" altLang="en-US"/>
          </a:p>
          <a:p>
            <a:pPr lvl="0"/>
            <a:r>
              <a:rPr lang="x-none" altLang="en-US"/>
              <a:t>CoreOS-Kubernetes-Vagrant 환경</a:t>
            </a:r>
            <a:endParaRPr lang="x-none" altLang="en-US"/>
          </a:p>
          <a:p>
            <a:pPr lvl="1"/>
            <a:r>
              <a:rPr lang="x-none" altLang="en-US"/>
              <a:t>https://github.com/coreos/coreos-kubernetes</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Oracle Linux Container Service</a:t>
            </a:r>
            <a:endParaRPr lang="x-none" altLang="en-US"/>
          </a:p>
        </p:txBody>
      </p:sp>
      <p:sp>
        <p:nvSpPr>
          <p:cNvPr id="3" name="Content Placeholder 2"/>
          <p:cNvSpPr>
            <a:spLocks noGrp="1"/>
          </p:cNvSpPr>
          <p:nvPr>
            <p:ph idx="1"/>
          </p:nvPr>
        </p:nvSpPr>
        <p:spPr/>
        <p:txBody>
          <a:bodyPr/>
          <a:p>
            <a:r>
              <a:rPr lang="x-none" altLang="en-US"/>
              <a:t>kubeadm-setup.sh 제공</a:t>
            </a:r>
            <a:endParaRPr lang="x-none" altLang="en-US"/>
          </a:p>
          <a:p>
            <a:pPr lvl="1"/>
            <a:r>
              <a:rPr lang="x-none" altLang="en-US"/>
              <a:t>  /bin/kubeadm-setup.sh up</a:t>
            </a:r>
            <a:endParaRPr lang="x-none" altLang="en-US"/>
          </a:p>
          <a:p>
            <a:pPr lvl="1"/>
            <a:r>
              <a:rPr lang="x-none" altLang="en-US"/>
              <a:t>  /bin/kubeadm-setup.sh up --pod-network-cidr ip/netmask</a:t>
            </a:r>
            <a:endParaRPr lang="x-none" altLang="en-US"/>
          </a:p>
          <a:p>
            <a:pPr lvl="1"/>
            <a:r>
              <a:rPr lang="x-none" altLang="en-US"/>
              <a:t>  /bin/kubeadm-setup.sh down</a:t>
            </a:r>
            <a:endParaRPr lang="x-none" altLang="en-US"/>
          </a:p>
          <a:p>
            <a:pPr lvl="1"/>
            <a:r>
              <a:rPr lang="x-none" altLang="en-US"/>
              <a:t>  /bin/kubeadm-setup.sh join --token token master_ip:port</a:t>
            </a:r>
            <a:endParaRPr lang="x-none" altLang="en-US"/>
          </a:p>
          <a:p>
            <a:pPr lvl="1"/>
            <a:r>
              <a:rPr lang="x-none" altLang="en-US"/>
              <a:t>  /bin/kubeadm-setup.sh restart</a:t>
            </a:r>
            <a:endParaRPr lang="x-none" altLang="en-US"/>
          </a:p>
          <a:p>
            <a:pPr lvl="1"/>
            <a:r>
              <a:rPr lang="x-none" altLang="en-US"/>
              <a:t>  /bin/kubeadm-setup.sh stop</a:t>
            </a:r>
            <a:endParaRPr lang="x-none" altLang="en-US"/>
          </a:p>
          <a:p>
            <a:pPr lvl="1"/>
            <a:r>
              <a:rPr lang="x-none" altLang="en-US"/>
              <a:t>  /bin/kubeadm-setup.sh backup directory</a:t>
            </a:r>
            <a:endParaRPr lang="x-none" altLang="en-US"/>
          </a:p>
          <a:p>
            <a:pPr lvl="1"/>
            <a:r>
              <a:rPr lang="x-none" altLang="en-US"/>
              <a:t>  /bin/kubeadm-setup.sh restore backup-file.tar</a:t>
            </a:r>
            <a:endParaRPr lang="x-none" altLang="en-US"/>
          </a:p>
          <a:p>
            <a:pPr marL="0" indent="0">
              <a:buNone/>
            </a:pP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on Baremetal</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Picture 5"/>
          <p:cNvPicPr>
            <a:picLocks noChangeAspect="1"/>
          </p:cNvPicPr>
          <p:nvPr/>
        </p:nvPicPr>
        <p:blipFill>
          <a:blip r:embed="rId1">
            <a:clrChange>
              <a:clrFrom>
                <a:srgbClr val="323A4E">
                  <a:alpha val="100000"/>
                </a:srgbClr>
              </a:clrFrom>
              <a:clrTo>
                <a:srgbClr val="323A4E">
                  <a:alpha val="100000"/>
                  <a:alpha val="0"/>
                </a:srgbClr>
              </a:clrTo>
            </a:clrChange>
          </a:blip>
          <a:stretch>
            <a:fillRect/>
          </a:stretch>
        </p:blipFill>
        <p:spPr>
          <a:xfrm>
            <a:off x="1771015" y="1600200"/>
            <a:ext cx="5114290" cy="3656965"/>
          </a:xfrm>
          <a:prstGeom prst="rect">
            <a:avLst/>
          </a:prstGeom>
        </p:spPr>
      </p:pic>
      <p:sp>
        <p:nvSpPr>
          <p:cNvPr id="9" name="Text Box 8"/>
          <p:cNvSpPr txBox="1"/>
          <p:nvPr/>
        </p:nvSpPr>
        <p:spPr>
          <a:xfrm>
            <a:off x="5802630" y="6208395"/>
            <a:ext cx="6262370" cy="161290"/>
          </a:xfrm>
          <a:prstGeom prst="rect">
            <a:avLst/>
          </a:prstGeom>
          <a:noFill/>
        </p:spPr>
        <p:txBody>
          <a:bodyPr wrap="square" lIns="0" tIns="0" rIns="0" bIns="0" rtlCol="0" anchor="t">
            <a:spAutoFit/>
          </a:bodyPr>
          <a:p>
            <a:pPr>
              <a:lnSpc>
                <a:spcPct val="90000"/>
              </a:lnSpc>
            </a:pPr>
            <a:r>
              <a:rPr lang="x-none" altLang="en-US" sz="1000" dirty="0" smtClean="0">
                <a:latin typeface="San Francisco Display" charset="0"/>
                <a:ea typeface="맑은 고딕" charset="0"/>
              </a:rPr>
              <a:t>출처: https://www.slideshare.net/KarlIsenberg/container-orchestration-wars-2017-edition</a:t>
            </a:r>
            <a:endParaRPr lang="x-none" altLang="en-US" sz="1000" dirty="0" smtClean="0">
              <a:latin typeface="San Francisco Display" charset="0"/>
              <a:ea typeface="맑은 고딕" charset="0"/>
            </a:endParaRPr>
          </a:p>
        </p:txBody>
      </p:sp>
      <p:sp>
        <p:nvSpPr>
          <p:cNvPr id="8" name="Text Box 7"/>
          <p:cNvSpPr txBox="1"/>
          <p:nvPr/>
        </p:nvSpPr>
        <p:spPr>
          <a:xfrm>
            <a:off x="7197725" y="1367155"/>
            <a:ext cx="2929890" cy="3808730"/>
          </a:xfrm>
          <a:prstGeom prst="rect">
            <a:avLst/>
          </a:prstGeom>
          <a:noFill/>
        </p:spPr>
        <p:txBody>
          <a:bodyPr wrap="none" lIns="0" tIns="0" rIns="0" bIns="0" rtlCol="0" anchor="t">
            <a:spAutoFit/>
          </a:bodyPr>
          <a:p>
            <a:pPr>
              <a:lnSpc>
                <a:spcPct val="90000"/>
              </a:lnSpc>
            </a:pPr>
            <a:r>
              <a:rPr lang="x-none" altLang="en-US" sz="2000" dirty="0" smtClean="0">
                <a:latin typeface="San Francisco Display" charset="0"/>
                <a:ea typeface="맑은 고딕" charset="0"/>
              </a:rPr>
              <a:t>Actions</a:t>
            </a:r>
            <a:endParaRPr lang="x-none" altLang="en-US" sz="2000" dirty="0" smtClean="0">
              <a:latin typeface="San Francisco Display" charset="0"/>
              <a:ea typeface="맑은 고딕" charset="0"/>
            </a:endParaRPr>
          </a:p>
          <a:p>
            <a:pPr>
              <a:lnSpc>
                <a:spcPct val="90000"/>
              </a:lnSpc>
            </a:pPr>
            <a:endParaRPr lang="x-none" altLang="en-US" sz="24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on </a:t>
            </a:r>
            <a:endParaRPr lang="x-none" altLang="en-US" sz="2000" dirty="0" smtClean="0">
              <a:latin typeface="San Francisco Display" charset="0"/>
              <a:ea typeface="맑은 고딕" charset="0"/>
            </a:endParaRPr>
          </a:p>
          <a:p>
            <a:pPr>
              <a:lnSpc>
                <a:spcPct val="90000"/>
              </a:lnSpc>
            </a:pPr>
            <a:endParaRPr lang="x-none" altLang="en-US" sz="20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Fuction Platform (FaaS)</a:t>
            </a:r>
            <a:endParaRPr lang="x-none" altLang="en-US" sz="2000" dirty="0" smtClean="0">
              <a:latin typeface="San Francisco Display" charset="0"/>
              <a:ea typeface="맑은 고딕" charset="0"/>
            </a:endParaRPr>
          </a:p>
          <a:p>
            <a:pPr>
              <a:lnSpc>
                <a:spcPct val="90000"/>
              </a:lnSpc>
            </a:pPr>
            <a:endParaRPr lang="x-none" altLang="en-US" sz="20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on</a:t>
            </a:r>
            <a:endParaRPr lang="x-none" altLang="en-US" sz="2000" dirty="0" smtClean="0">
              <a:latin typeface="San Francisco Display" charset="0"/>
              <a:ea typeface="맑은 고딕" charset="0"/>
            </a:endParaRPr>
          </a:p>
          <a:p>
            <a:pPr>
              <a:lnSpc>
                <a:spcPct val="90000"/>
              </a:lnSpc>
            </a:pPr>
            <a:endParaRPr lang="x-none" altLang="en-US" sz="24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Container Platform (CaaS) </a:t>
            </a:r>
            <a:endParaRPr lang="x-none" altLang="en-US" sz="2000" dirty="0" smtClean="0">
              <a:latin typeface="San Francisco Display" charset="0"/>
              <a:ea typeface="맑은 고딕" charset="0"/>
            </a:endParaRPr>
          </a:p>
          <a:p>
            <a:pPr>
              <a:lnSpc>
                <a:spcPct val="90000"/>
              </a:lnSpc>
            </a:pPr>
            <a:endParaRPr lang="x-none" altLang="en-US" sz="24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on  </a:t>
            </a:r>
            <a:endParaRPr lang="x-none" altLang="en-US" sz="2000" dirty="0" smtClean="0">
              <a:latin typeface="San Francisco Display" charset="0"/>
              <a:ea typeface="맑은 고딕" charset="0"/>
            </a:endParaRPr>
          </a:p>
          <a:p>
            <a:pPr>
              <a:lnSpc>
                <a:spcPct val="90000"/>
              </a:lnSpc>
            </a:pPr>
            <a:endParaRPr lang="x-none" altLang="en-US" sz="2400" dirty="0" smtClean="0">
              <a:latin typeface="San Francisco Display" charset="0"/>
              <a:ea typeface="맑은 고딕" charset="0"/>
            </a:endParaRPr>
          </a:p>
          <a:p>
            <a:pPr>
              <a:lnSpc>
                <a:spcPct val="90000"/>
              </a:lnSpc>
            </a:pPr>
            <a:r>
              <a:rPr lang="x-none" altLang="en-US" sz="2000" dirty="0" smtClean="0">
                <a:latin typeface="San Francisco Display" charset="0"/>
                <a:ea typeface="맑은 고딕" charset="0"/>
              </a:rPr>
              <a:t>Baremetal</a:t>
            </a:r>
            <a:endParaRPr lang="x-none" altLang="en-US" sz="20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smtClean="0">
                <a:sym typeface="+mn-ea"/>
              </a:rPr>
              <a:t>Kubernetes Installer (OCI</a:t>
            </a:r>
            <a:r>
              <a:rPr lang="ko-KR" altLang="en-US" dirty="0" smtClean="0">
                <a:sym typeface="+mn-ea"/>
              </a:rPr>
              <a:t>환경</a:t>
            </a:r>
            <a:r>
              <a:rPr lang="en-US" altLang="ko-KR" dirty="0" smtClean="0">
                <a:sym typeface="+mn-ea"/>
              </a:rPr>
              <a:t>, Terraform)</a:t>
            </a:r>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
        <p:nvSpPr>
          <p:cNvPr id="6" name="내용 개체 틀 2"/>
          <p:cNvSpPr>
            <a:spLocks noGrp="1"/>
          </p:cNvSpPr>
          <p:nvPr>
            <p:ph idx="1"/>
          </p:nvPr>
        </p:nvSpPr>
        <p:spPr>
          <a:xfrm>
            <a:off x="531151" y="1524001"/>
            <a:ext cx="6630062" cy="4419600"/>
          </a:xfrm>
        </p:spPr>
        <p:txBody>
          <a:bodyPr/>
          <a:p>
            <a:r>
              <a:rPr lang="ko-KR" altLang="en-US" sz="2400" dirty="0" smtClean="0"/>
              <a:t>오라클에서 </a:t>
            </a:r>
            <a:r>
              <a:rPr lang="en-US" altLang="ko-KR" sz="2400" dirty="0" smtClean="0"/>
              <a:t>OCI</a:t>
            </a:r>
            <a:r>
              <a:rPr lang="ko-KR" altLang="en-US" sz="2400" dirty="0" smtClean="0"/>
              <a:t>환경에서 </a:t>
            </a:r>
            <a:r>
              <a:rPr lang="en-US" altLang="ko-KR" sz="2400" dirty="0" smtClean="0"/>
              <a:t>Kubernetes</a:t>
            </a:r>
            <a:r>
              <a:rPr lang="ko-KR" altLang="en-US" sz="2400" dirty="0" smtClean="0"/>
              <a:t>를 쉽게 구성하기 위해서 개발</a:t>
            </a:r>
            <a:endParaRPr lang="en-US" altLang="ko-KR" sz="2400" dirty="0" smtClean="0"/>
          </a:p>
          <a:p>
            <a:r>
              <a:rPr lang="ko-KR" altLang="en-US" sz="2400" dirty="0" smtClean="0"/>
              <a:t>오픈소스</a:t>
            </a:r>
            <a:endParaRPr lang="en-US" altLang="ko-KR" sz="2400" dirty="0" smtClean="0"/>
          </a:p>
          <a:p>
            <a:pPr lvl="1"/>
            <a:r>
              <a:rPr lang="en-US" sz="2000" dirty="0" err="1" smtClean="0"/>
              <a:t>Github</a:t>
            </a:r>
            <a:r>
              <a:rPr lang="en-US" sz="2000" dirty="0" smtClean="0"/>
              <a:t> : </a:t>
            </a:r>
            <a:r>
              <a:rPr lang="en-US" sz="2000" u="sng" dirty="0">
                <a:hlinkClick r:id="rId1"/>
              </a:rPr>
              <a:t>https:/</a:t>
            </a:r>
            <a:r>
              <a:rPr lang="en-US" sz="2000" u="sng" dirty="0" smtClean="0">
                <a:hlinkClick r:id="rId1"/>
              </a:rPr>
              <a:t>github.com/oracle/terraform-</a:t>
            </a:r>
            <a:r>
              <a:rPr lang="en-US" sz="2000" u="sng" dirty="0" err="1" smtClean="0">
                <a:hlinkClick r:id="rId1"/>
              </a:rPr>
              <a:t>kubernetes</a:t>
            </a:r>
            <a:r>
              <a:rPr lang="en-US" sz="2000" u="sng" dirty="0" smtClean="0">
                <a:hlinkClick r:id="rId1"/>
              </a:rPr>
              <a:t>-installer</a:t>
            </a:r>
            <a:endParaRPr lang="en-US" sz="2000" u="sng" dirty="0" smtClean="0"/>
          </a:p>
          <a:p>
            <a:r>
              <a:rPr lang="x-none" altLang="en-US" sz="2400" dirty="0" smtClean="0"/>
              <a:t>주요기능</a:t>
            </a:r>
            <a:endParaRPr lang="x-none" altLang="en-US" sz="2400" dirty="0" smtClean="0"/>
          </a:p>
          <a:p>
            <a:pPr lvl="1"/>
            <a:r>
              <a:rPr lang="en-US" sz="2055" dirty="0" smtClean="0"/>
              <a:t>OCI tenancy </a:t>
            </a:r>
            <a:r>
              <a:rPr lang="ko-KR" altLang="en-US" sz="2055" dirty="0" smtClean="0"/>
              <a:t>와 </a:t>
            </a:r>
            <a:r>
              <a:rPr lang="en-US" altLang="ko-KR" sz="2055" dirty="0" smtClean="0"/>
              <a:t>compartment</a:t>
            </a:r>
            <a:r>
              <a:rPr lang="ko-KR" altLang="en-US" sz="2055" dirty="0" smtClean="0"/>
              <a:t>에 </a:t>
            </a:r>
            <a:r>
              <a:rPr lang="en-US" altLang="ko-KR" sz="2055" dirty="0" smtClean="0"/>
              <a:t>Kubernetes </a:t>
            </a:r>
            <a:r>
              <a:rPr lang="ko-KR" altLang="en-US" sz="2055" dirty="0" smtClean="0"/>
              <a:t>클러스터를 바로 구성</a:t>
            </a:r>
            <a:endParaRPr lang="en-US" sz="2055" dirty="0"/>
          </a:p>
          <a:p>
            <a:pPr lvl="1"/>
            <a:r>
              <a:rPr lang="en-US" sz="2055" dirty="0" smtClean="0"/>
              <a:t>VCN</a:t>
            </a:r>
            <a:r>
              <a:rPr lang="en-US" sz="2055" dirty="0"/>
              <a:t>, subnets, </a:t>
            </a:r>
            <a:r>
              <a:rPr lang="ko-KR" altLang="en-US" sz="2055" dirty="0" err="1" smtClean="0"/>
              <a:t>로드밸런서</a:t>
            </a:r>
            <a:r>
              <a:rPr lang="en-US" sz="2055" dirty="0" smtClean="0"/>
              <a:t> </a:t>
            </a:r>
            <a:r>
              <a:rPr lang="ko-KR" altLang="en-US" sz="2055" dirty="0" smtClean="0"/>
              <a:t>그리고 인스턴스 생성</a:t>
            </a:r>
            <a:endParaRPr lang="en-US" sz="2055" dirty="0"/>
          </a:p>
          <a:p>
            <a:pPr lvl="1"/>
            <a:r>
              <a:rPr lang="ko-KR" altLang="en-US" sz="2055" dirty="0" smtClean="0"/>
              <a:t>클러스터를 위한 노드의 종류나 수 지정 가능</a:t>
            </a:r>
            <a:endParaRPr lang="en-US" sz="2055" dirty="0"/>
          </a:p>
          <a:p>
            <a:pPr lvl="1"/>
            <a:r>
              <a:rPr lang="ko-KR" altLang="en-US" sz="2055" dirty="0" smtClean="0"/>
              <a:t>필요시 클러스터 크기</a:t>
            </a:r>
            <a:r>
              <a:rPr lang="en-US" altLang="ko-KR" sz="2055" dirty="0" smtClean="0"/>
              <a:t>/</a:t>
            </a:r>
            <a:r>
              <a:rPr lang="ko-KR" altLang="en-US" sz="2055" dirty="0" smtClean="0"/>
              <a:t>수 조정 가능</a:t>
            </a:r>
            <a:endParaRPr lang="en-US" sz="2055" dirty="0"/>
          </a:p>
        </p:txBody>
      </p:sp>
      <p:pic>
        <p:nvPicPr>
          <p:cNvPr id="7"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012" y="1524001"/>
            <a:ext cx="4690924" cy="4467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Container Pipeline, Container Engine</a:t>
            </a:r>
            <a:endParaRPr lang="x-none" altLang="en-US"/>
          </a:p>
        </p:txBody>
      </p:sp>
      <p:sp>
        <p:nvSpPr>
          <p:cNvPr id="3" name="Content Placeholder 2"/>
          <p:cNvSpPr>
            <a:spLocks noGrp="1"/>
          </p:cNvSpPr>
          <p:nvPr>
            <p:ph idx="1"/>
          </p:nvPr>
        </p:nvSpPr>
        <p:spPr/>
        <p:txBody>
          <a:bodyPr/>
          <a:p>
            <a:pPr marL="0" indent="0">
              <a:buNone/>
            </a:pPr>
            <a:r>
              <a:rPr lang="x-none" altLang="en-US"/>
              <a:t>잠시만 보고 가시죠 </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x-none" altLang="en-US"/>
              <a:t>Oracle Cloud Platform - 50s+</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grpSp>
        <p:nvGrpSpPr>
          <p:cNvPr id="760" name="Shape 760"/>
          <p:cNvGrpSpPr/>
          <p:nvPr/>
        </p:nvGrpSpPr>
        <p:grpSpPr>
          <a:xfrm>
            <a:off x="551814" y="1417919"/>
            <a:ext cx="11186269" cy="4609305"/>
            <a:chOff x="597568" y="1360045"/>
            <a:chExt cx="11186269" cy="4609305"/>
          </a:xfrm>
        </p:grpSpPr>
        <p:sp>
          <p:nvSpPr>
            <p:cNvPr id="761" name="Shape 761"/>
            <p:cNvSpPr/>
            <p:nvPr/>
          </p:nvSpPr>
          <p:spPr>
            <a:xfrm>
              <a:off x="654020" y="4506494"/>
              <a:ext cx="11069942" cy="867426"/>
            </a:xfrm>
            <a:prstGeom prst="roundRect">
              <a:avLst>
                <a:gd name="adj" fmla="val 0"/>
              </a:avLst>
            </a:prstGeom>
            <a:solidFill>
              <a:srgbClr val="F2F2F2"/>
            </a:solidFill>
            <a:ln w="25400" cap="flat" cmpd="sng">
              <a:solidFill>
                <a:schemeClr val="accent2"/>
              </a:solidFill>
              <a:prstDash val="dot"/>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762" name="Shape 762"/>
            <p:cNvSpPr/>
            <p:nvPr/>
          </p:nvSpPr>
          <p:spPr>
            <a:xfrm>
              <a:off x="648168" y="4497323"/>
              <a:ext cx="3555121" cy="386776"/>
            </a:xfrm>
            <a:prstGeom prst="roundRect">
              <a:avLst>
                <a:gd name="adj" fmla="val 0"/>
              </a:avLst>
            </a:prstGeom>
            <a:solidFill>
              <a:srgbClr val="253845"/>
            </a:solidFill>
            <a:ln>
              <a:noFill/>
            </a:ln>
          </p:spPr>
          <p:txBody>
            <a:bodyPr lIns="91425" tIns="45700" rIns="91425" bIns="45700" anchor="ctr" anchorCtr="0">
              <a:noAutofit/>
            </a:bodyPr>
            <a:p>
              <a:pPr marL="0" marR="0" lvl="0" indent="0" algn="ctr" rtl="0">
                <a:lnSpc>
                  <a:spcPct val="90000"/>
                </a:lnSpc>
                <a:spcBef>
                  <a:spcPts val="0"/>
                </a:spcBef>
                <a:buSzPct val="25000"/>
                <a:buNone/>
              </a:pPr>
              <a:r>
                <a:rPr lang="en-US" sz="1600">
                  <a:solidFill>
                    <a:srgbClr val="FFFFFF"/>
                  </a:solidFill>
                  <a:latin typeface="Calibri" charset="0"/>
                  <a:ea typeface="Calibri" charset="0"/>
                  <a:cs typeface="Calibri" charset="0"/>
                  <a:sym typeface="Calibri" charset="0"/>
                </a:rPr>
                <a:t>Compute  (OCI, VM, Containers)</a:t>
              </a:r>
            </a:p>
          </p:txBody>
        </p:sp>
        <p:sp>
          <p:nvSpPr>
            <p:cNvPr id="763" name="Shape 763"/>
            <p:cNvSpPr/>
            <p:nvPr/>
          </p:nvSpPr>
          <p:spPr>
            <a:xfrm>
              <a:off x="4414344" y="4497323"/>
              <a:ext cx="3555121" cy="386776"/>
            </a:xfrm>
            <a:prstGeom prst="roundRect">
              <a:avLst>
                <a:gd name="adj" fmla="val 0"/>
              </a:avLst>
            </a:prstGeom>
            <a:solidFill>
              <a:srgbClr val="253845"/>
            </a:solidFill>
            <a:ln>
              <a:noFill/>
            </a:ln>
          </p:spPr>
          <p:txBody>
            <a:bodyPr lIns="91425" tIns="45700" rIns="91425" bIns="45700" anchor="ctr" anchorCtr="0">
              <a:noAutofit/>
            </a:bodyPr>
            <a:p>
              <a:pPr marL="0" marR="0" lvl="0" indent="0" algn="ctr" rtl="0">
                <a:lnSpc>
                  <a:spcPct val="90000"/>
                </a:lnSpc>
                <a:spcBef>
                  <a:spcPts val="0"/>
                </a:spcBef>
                <a:buSzPct val="25000"/>
                <a:buNone/>
              </a:pPr>
              <a:r>
                <a:rPr lang="en-US" sz="1600">
                  <a:solidFill>
                    <a:srgbClr val="FFFFFF"/>
                  </a:solidFill>
                  <a:latin typeface="Calibri" charset="0"/>
                  <a:ea typeface="Calibri" charset="0"/>
                  <a:cs typeface="Calibri" charset="0"/>
                  <a:sym typeface="Calibri" charset="0"/>
                </a:rPr>
                <a:t>Network (VCN, LB, CDN, DNS, FC)</a:t>
              </a:r>
            </a:p>
          </p:txBody>
        </p:sp>
        <p:sp>
          <p:nvSpPr>
            <p:cNvPr id="764" name="Shape 764"/>
            <p:cNvSpPr/>
            <p:nvPr/>
          </p:nvSpPr>
          <p:spPr>
            <a:xfrm>
              <a:off x="8186271" y="4497323"/>
              <a:ext cx="3555121" cy="386776"/>
            </a:xfrm>
            <a:prstGeom prst="roundRect">
              <a:avLst>
                <a:gd name="adj" fmla="val 0"/>
              </a:avLst>
            </a:prstGeom>
            <a:solidFill>
              <a:srgbClr val="253845"/>
            </a:solidFill>
            <a:ln>
              <a:noFill/>
            </a:ln>
          </p:spPr>
          <p:txBody>
            <a:bodyPr lIns="91425" tIns="45700" rIns="91425" bIns="45700" anchor="ctr" anchorCtr="0">
              <a:noAutofit/>
            </a:bodyPr>
            <a:p>
              <a:pPr marL="0" marR="0" lvl="0" indent="0" algn="ctr" rtl="0">
                <a:lnSpc>
                  <a:spcPct val="90000"/>
                </a:lnSpc>
                <a:spcBef>
                  <a:spcPts val="0"/>
                </a:spcBef>
                <a:buSzPct val="25000"/>
                <a:buNone/>
              </a:pPr>
              <a:r>
                <a:rPr lang="en-US" sz="1600">
                  <a:solidFill>
                    <a:srgbClr val="FFFFFF"/>
                  </a:solidFill>
                  <a:latin typeface="Calibri" charset="0"/>
                  <a:ea typeface="Calibri" charset="0"/>
                  <a:cs typeface="Calibri" charset="0"/>
                  <a:sym typeface="Calibri" charset="0"/>
                </a:rPr>
                <a:t>Storage (Local, Block, Object)</a:t>
              </a:r>
            </a:p>
          </p:txBody>
        </p:sp>
        <p:sp>
          <p:nvSpPr>
            <p:cNvPr id="765" name="Shape 765"/>
            <p:cNvSpPr txBox="1"/>
            <p:nvPr/>
          </p:nvSpPr>
          <p:spPr>
            <a:xfrm>
              <a:off x="830775" y="4988330"/>
              <a:ext cx="10741446" cy="297455"/>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2000" b="1">
                  <a:solidFill>
                    <a:srgbClr val="4F7783"/>
                  </a:solidFill>
                  <a:latin typeface="Calibri" charset="0"/>
                  <a:ea typeface="Calibri" charset="0"/>
                  <a:cs typeface="Calibri" charset="0"/>
                  <a:sym typeface="Calibri" charset="0"/>
                </a:rPr>
                <a:t>Infrastructure as a Service</a:t>
              </a:r>
            </a:p>
          </p:txBody>
        </p:sp>
        <p:grpSp>
          <p:nvGrpSpPr>
            <p:cNvPr id="766" name="Shape 766"/>
            <p:cNvGrpSpPr/>
            <p:nvPr/>
          </p:nvGrpSpPr>
          <p:grpSpPr>
            <a:xfrm>
              <a:off x="597568" y="1360045"/>
              <a:ext cx="11186269" cy="2974281"/>
              <a:chOff x="680824" y="1884245"/>
              <a:chExt cx="11186269" cy="2974281"/>
            </a:xfrm>
          </p:grpSpPr>
          <p:sp>
            <p:nvSpPr>
              <p:cNvPr id="767" name="Shape 767"/>
              <p:cNvSpPr txBox="1"/>
              <p:nvPr/>
            </p:nvSpPr>
            <p:spPr>
              <a:xfrm>
                <a:off x="11060059" y="4526860"/>
                <a:ext cx="798884" cy="331666"/>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Internet of Things</a:t>
                </a:r>
              </a:p>
            </p:txBody>
          </p:sp>
          <p:sp>
            <p:nvSpPr>
              <p:cNvPr id="768" name="Shape 768"/>
              <p:cNvSpPr txBox="1"/>
              <p:nvPr/>
            </p:nvSpPr>
            <p:spPr>
              <a:xfrm>
                <a:off x="1793602" y="4457601"/>
                <a:ext cx="1000787" cy="228386"/>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400" b="1">
                    <a:solidFill>
                      <a:srgbClr val="58595B"/>
                    </a:solidFill>
                    <a:latin typeface="Calibri" charset="0"/>
                    <a:ea typeface="Calibri" charset="0"/>
                    <a:cs typeface="Calibri" charset="0"/>
                    <a:sym typeface="Calibri" charset="0"/>
                  </a:rPr>
                  <a:t>Database</a:t>
                </a:r>
              </a:p>
            </p:txBody>
          </p:sp>
          <p:grpSp>
            <p:nvGrpSpPr>
              <p:cNvPr id="769" name="Shape 769"/>
              <p:cNvGrpSpPr/>
              <p:nvPr/>
            </p:nvGrpSpPr>
            <p:grpSpPr>
              <a:xfrm>
                <a:off x="680824" y="1884245"/>
                <a:ext cx="11186269" cy="2874627"/>
                <a:chOff x="565385" y="2291158"/>
                <a:chExt cx="11186269" cy="2874627"/>
              </a:xfrm>
            </p:grpSpPr>
            <p:grpSp>
              <p:nvGrpSpPr>
                <p:cNvPr id="770" name="Shape 770"/>
                <p:cNvGrpSpPr/>
                <p:nvPr/>
              </p:nvGrpSpPr>
              <p:grpSpPr>
                <a:xfrm>
                  <a:off x="565385" y="3364495"/>
                  <a:ext cx="11149414" cy="940527"/>
                  <a:chOff x="534745" y="3281998"/>
                  <a:chExt cx="11160000" cy="1034578"/>
                </a:xfrm>
              </p:grpSpPr>
              <p:cxnSp>
                <p:nvCxnSpPr>
                  <p:cNvPr id="771" name="Shape 771"/>
                  <p:cNvCxnSpPr/>
                  <p:nvPr/>
                </p:nvCxnSpPr>
                <p:spPr>
                  <a:xfrm>
                    <a:off x="534745" y="3281998"/>
                    <a:ext cx="11160000" cy="0"/>
                  </a:xfrm>
                  <a:prstGeom prst="straightConnector1">
                    <a:avLst/>
                  </a:prstGeom>
                  <a:noFill/>
                  <a:ln w="28575" cap="flat" cmpd="sng">
                    <a:solidFill>
                      <a:srgbClr val="CCCCCC"/>
                    </a:solidFill>
                    <a:prstDash val="solid"/>
                    <a:miter/>
                    <a:headEnd type="none" w="med" len="med"/>
                    <a:tailEnd type="none" w="med" len="med"/>
                  </a:ln>
                </p:spPr>
              </p:cxnSp>
              <p:cxnSp>
                <p:nvCxnSpPr>
                  <p:cNvPr id="772" name="Shape 772"/>
                  <p:cNvCxnSpPr/>
                  <p:nvPr/>
                </p:nvCxnSpPr>
                <p:spPr>
                  <a:xfrm>
                    <a:off x="534745" y="4316576"/>
                    <a:ext cx="11160000" cy="0"/>
                  </a:xfrm>
                  <a:prstGeom prst="straightConnector1">
                    <a:avLst/>
                  </a:prstGeom>
                  <a:noFill/>
                  <a:ln w="28575" cap="flat" cmpd="sng">
                    <a:solidFill>
                      <a:srgbClr val="CCCCCC"/>
                    </a:solidFill>
                    <a:prstDash val="solid"/>
                    <a:miter/>
                    <a:headEnd type="none" w="med" len="med"/>
                    <a:tailEnd type="none" w="med" len="med"/>
                  </a:ln>
                </p:spPr>
              </p:cxnSp>
            </p:grpSp>
            <p:sp>
              <p:nvSpPr>
                <p:cNvPr id="773" name="Shape 773"/>
                <p:cNvSpPr/>
                <p:nvPr/>
              </p:nvSpPr>
              <p:spPr>
                <a:xfrm>
                  <a:off x="635237" y="3550216"/>
                  <a:ext cx="1120992" cy="513181"/>
                </a:xfrm>
                <a:prstGeom prst="roundRect">
                  <a:avLst>
                    <a:gd name="adj" fmla="val 16667"/>
                  </a:avLst>
                </a:prstGeom>
                <a:noFill/>
                <a:ln>
                  <a:noFill/>
                </a:ln>
              </p:spPr>
              <p:txBody>
                <a:bodyPr lIns="91425" tIns="45700" rIns="91425" bIns="45700" anchor="ctr" anchorCtr="0">
                  <a:noAutofit/>
                </a:bodyPr>
                <a:p>
                  <a:pPr marL="0" marR="0" lvl="0" indent="0" algn="l" rtl="0">
                    <a:lnSpc>
                      <a:spcPct val="90000"/>
                    </a:lnSpc>
                    <a:spcBef>
                      <a:spcPts val="0"/>
                    </a:spcBef>
                    <a:buSzPct val="25000"/>
                    <a:buNone/>
                  </a:pPr>
                  <a:r>
                    <a:rPr lang="en-US" sz="1600" b="1">
                      <a:solidFill>
                        <a:srgbClr val="FF8D14"/>
                      </a:solidFill>
                      <a:latin typeface="Calibri" charset="0"/>
                      <a:ea typeface="Calibri" charset="0"/>
                      <a:cs typeface="Calibri" charset="0"/>
                      <a:sym typeface="Calibri" charset="0"/>
                    </a:rPr>
                    <a:t>COMMON SERVICES</a:t>
                  </a:r>
                </a:p>
              </p:txBody>
            </p:sp>
            <p:sp>
              <p:nvSpPr>
                <p:cNvPr id="774" name="Shape 774"/>
                <p:cNvSpPr txBox="1"/>
                <p:nvPr/>
              </p:nvSpPr>
              <p:spPr>
                <a:xfrm>
                  <a:off x="1431933" y="3886200"/>
                  <a:ext cx="2112521" cy="312299"/>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dirty="0">
                      <a:solidFill>
                        <a:srgbClr val="58595B"/>
                      </a:solidFill>
                      <a:latin typeface="Calibri" charset="0"/>
                      <a:ea typeface="Calibri" charset="0"/>
                      <a:cs typeface="Calibri" charset="0"/>
                      <a:sym typeface="Calibri" charset="0"/>
                    </a:rPr>
                    <a:t>Continuous Delivery</a:t>
                  </a:r>
                  <a:endParaRPr lang="en-US" sz="1200" b="1" dirty="0">
                    <a:solidFill>
                      <a:srgbClr val="58595B"/>
                    </a:solidFill>
                    <a:latin typeface="Calibri" charset="0"/>
                    <a:ea typeface="Calibri" charset="0"/>
                    <a:cs typeface="Calibri" charset="0"/>
                    <a:sym typeface="Calibri" charset="0"/>
                  </a:endParaRPr>
                </a:p>
                <a:p>
                  <a:pPr marL="0" marR="0" lvl="0" indent="0" algn="ctr" rtl="0">
                    <a:lnSpc>
                      <a:spcPct val="90000"/>
                    </a:lnSpc>
                    <a:spcBef>
                      <a:spcPts val="0"/>
                    </a:spcBef>
                    <a:buSzPct val="25000"/>
                    <a:buNone/>
                  </a:pPr>
                  <a:r>
                    <a:rPr lang="en-US" sz="1200" b="1" dirty="0" smtClean="0">
                      <a:solidFill>
                        <a:srgbClr val="58595B"/>
                      </a:solidFill>
                      <a:latin typeface="Calibri" charset="0"/>
                      <a:ea typeface="Calibri" charset="0"/>
                      <a:cs typeface="Calibri" charset="0"/>
                      <a:sym typeface="Calibri" charset="0"/>
                    </a:rPr>
                    <a:t>(Developer/Container Pipelines)</a:t>
                  </a:r>
                  <a:endParaRPr lang="en-US" sz="1200" b="1" dirty="0">
                    <a:solidFill>
                      <a:srgbClr val="58595B"/>
                    </a:solidFill>
                    <a:latin typeface="Calibri" charset="0"/>
                    <a:ea typeface="Calibri" charset="0"/>
                    <a:cs typeface="Calibri" charset="0"/>
                    <a:sym typeface="Calibri" charset="0"/>
                  </a:endParaRPr>
                </a:p>
              </p:txBody>
            </p:sp>
            <p:sp>
              <p:nvSpPr>
                <p:cNvPr id="775" name="Shape 775"/>
                <p:cNvSpPr txBox="1"/>
                <p:nvPr/>
              </p:nvSpPr>
              <p:spPr>
                <a:xfrm>
                  <a:off x="10952770" y="3938212"/>
                  <a:ext cx="798884" cy="208276"/>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Identity</a:t>
                  </a:r>
                </a:p>
              </p:txBody>
            </p:sp>
            <p:sp>
              <p:nvSpPr>
                <p:cNvPr id="776" name="Shape 776"/>
                <p:cNvSpPr txBox="1"/>
                <p:nvPr/>
              </p:nvSpPr>
              <p:spPr>
                <a:xfrm>
                  <a:off x="5561012" y="3938212"/>
                  <a:ext cx="878774" cy="208276"/>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APM/Log Analytics</a:t>
                  </a:r>
                </a:p>
              </p:txBody>
            </p:sp>
            <p:sp>
              <p:nvSpPr>
                <p:cNvPr id="777" name="Shape 777"/>
                <p:cNvSpPr txBox="1"/>
                <p:nvPr/>
              </p:nvSpPr>
              <p:spPr>
                <a:xfrm>
                  <a:off x="9599611" y="3933642"/>
                  <a:ext cx="1207523" cy="217417"/>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API Catalog/ Management</a:t>
                  </a:r>
                </a:p>
              </p:txBody>
            </p:sp>
            <p:grpSp>
              <p:nvGrpSpPr>
                <p:cNvPr id="778" name="Shape 778"/>
                <p:cNvGrpSpPr/>
                <p:nvPr/>
              </p:nvGrpSpPr>
              <p:grpSpPr>
                <a:xfrm>
                  <a:off x="11124157" y="3553541"/>
                  <a:ext cx="456107" cy="307308"/>
                  <a:chOff x="9429857" y="3577255"/>
                  <a:chExt cx="607080" cy="409026"/>
                </a:xfrm>
              </p:grpSpPr>
              <p:sp>
                <p:nvSpPr>
                  <p:cNvPr id="779" name="Shape 779"/>
                  <p:cNvSpPr/>
                  <p:nvPr/>
                </p:nvSpPr>
                <p:spPr>
                  <a:xfrm>
                    <a:off x="9429857" y="3577255"/>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F8D14"/>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grpSp>
                <p:nvGrpSpPr>
                  <p:cNvPr id="780" name="Shape 780"/>
                  <p:cNvGrpSpPr/>
                  <p:nvPr/>
                </p:nvGrpSpPr>
                <p:grpSpPr>
                  <a:xfrm>
                    <a:off x="9587916" y="3799321"/>
                    <a:ext cx="271937" cy="186959"/>
                    <a:chOff x="9357802" y="3527033"/>
                    <a:chExt cx="938805" cy="645436"/>
                  </a:xfrm>
                </p:grpSpPr>
                <p:sp>
                  <p:nvSpPr>
                    <p:cNvPr id="781" name="Shape 781"/>
                    <p:cNvSpPr/>
                    <p:nvPr/>
                  </p:nvSpPr>
                  <p:spPr>
                    <a:xfrm>
                      <a:off x="9724349" y="3630550"/>
                      <a:ext cx="202403" cy="289140"/>
                    </a:xfrm>
                    <a:custGeom>
                      <a:avLst/>
                      <a:gdLst/>
                      <a:ahLst/>
                      <a:cxnLst/>
                      <a:rect l="0" t="0" r="0" b="0"/>
                      <a:pathLst>
                        <a:path w="120000" h="120000" extrusionOk="0">
                          <a:moveTo>
                            <a:pt x="13484" y="80615"/>
                          </a:moveTo>
                          <a:lnTo>
                            <a:pt x="13484" y="87581"/>
                          </a:lnTo>
                          <a:lnTo>
                            <a:pt x="16414" y="96558"/>
                          </a:lnTo>
                          <a:lnTo>
                            <a:pt x="20846" y="103705"/>
                          </a:lnTo>
                          <a:lnTo>
                            <a:pt x="26359" y="109231"/>
                          </a:lnTo>
                          <a:lnTo>
                            <a:pt x="32537" y="113343"/>
                          </a:lnTo>
                          <a:lnTo>
                            <a:pt x="38960" y="116250"/>
                          </a:lnTo>
                          <a:lnTo>
                            <a:pt x="45211" y="118161"/>
                          </a:lnTo>
                          <a:lnTo>
                            <a:pt x="50869" y="119282"/>
                          </a:lnTo>
                          <a:lnTo>
                            <a:pt x="55518" y="119824"/>
                          </a:lnTo>
                          <a:lnTo>
                            <a:pt x="58739" y="119993"/>
                          </a:lnTo>
                          <a:lnTo>
                            <a:pt x="61227" y="120000"/>
                          </a:lnTo>
                          <a:lnTo>
                            <a:pt x="64194" y="119873"/>
                          </a:lnTo>
                          <a:lnTo>
                            <a:pt x="68627" y="119414"/>
                          </a:lnTo>
                          <a:lnTo>
                            <a:pt x="74119" y="118421"/>
                          </a:lnTo>
                          <a:lnTo>
                            <a:pt x="80263" y="116691"/>
                          </a:lnTo>
                          <a:lnTo>
                            <a:pt x="86650" y="114022"/>
                          </a:lnTo>
                          <a:lnTo>
                            <a:pt x="92875" y="110211"/>
                          </a:lnTo>
                          <a:lnTo>
                            <a:pt x="98529" y="105057"/>
                          </a:lnTo>
                          <a:lnTo>
                            <a:pt x="103207" y="98357"/>
                          </a:lnTo>
                          <a:lnTo>
                            <a:pt x="106500" y="89908"/>
                          </a:lnTo>
                          <a:lnTo>
                            <a:pt x="107199" y="86777"/>
                          </a:lnTo>
                          <a:lnTo>
                            <a:pt x="107199" y="80615"/>
                          </a:lnTo>
                          <a:lnTo>
                            <a:pt x="120000" y="73192"/>
                          </a:lnTo>
                          <a:lnTo>
                            <a:pt x="120000" y="40656"/>
                          </a:lnTo>
                          <a:lnTo>
                            <a:pt x="119310" y="36001"/>
                          </a:lnTo>
                          <a:lnTo>
                            <a:pt x="117447" y="31403"/>
                          </a:lnTo>
                          <a:lnTo>
                            <a:pt x="114501" y="26954"/>
                          </a:lnTo>
                          <a:lnTo>
                            <a:pt x="110558" y="22751"/>
                          </a:lnTo>
                          <a:lnTo>
                            <a:pt x="105709" y="18888"/>
                          </a:lnTo>
                          <a:lnTo>
                            <a:pt x="100041" y="15460"/>
                          </a:lnTo>
                          <a:lnTo>
                            <a:pt x="93644" y="12562"/>
                          </a:lnTo>
                          <a:lnTo>
                            <a:pt x="86605" y="10289"/>
                          </a:lnTo>
                          <a:lnTo>
                            <a:pt x="79014" y="8735"/>
                          </a:lnTo>
                          <a:lnTo>
                            <a:pt x="70960" y="7996"/>
                          </a:lnTo>
                          <a:lnTo>
                            <a:pt x="68265" y="7947"/>
                          </a:lnTo>
                          <a:lnTo>
                            <a:pt x="65198" y="7947"/>
                          </a:lnTo>
                          <a:lnTo>
                            <a:pt x="63994" y="7138"/>
                          </a:lnTo>
                          <a:lnTo>
                            <a:pt x="64151" y="5273"/>
                          </a:lnTo>
                          <a:lnTo>
                            <a:pt x="64151" y="0"/>
                          </a:lnTo>
                          <a:lnTo>
                            <a:pt x="49889" y="1112"/>
                          </a:lnTo>
                          <a:lnTo>
                            <a:pt x="37915" y="3303"/>
                          </a:lnTo>
                          <a:lnTo>
                            <a:pt x="28029" y="6360"/>
                          </a:lnTo>
                          <a:lnTo>
                            <a:pt x="20030" y="10070"/>
                          </a:lnTo>
                          <a:lnTo>
                            <a:pt x="13719" y="14221"/>
                          </a:lnTo>
                          <a:lnTo>
                            <a:pt x="8896" y="18600"/>
                          </a:lnTo>
                          <a:lnTo>
                            <a:pt x="5360" y="22995"/>
                          </a:lnTo>
                          <a:lnTo>
                            <a:pt x="2913" y="27193"/>
                          </a:lnTo>
                          <a:lnTo>
                            <a:pt x="1353" y="30982"/>
                          </a:lnTo>
                          <a:lnTo>
                            <a:pt x="481" y="34148"/>
                          </a:lnTo>
                          <a:lnTo>
                            <a:pt x="2" y="37765"/>
                          </a:lnTo>
                          <a:lnTo>
                            <a:pt x="0" y="72690"/>
                          </a:lnTo>
                          <a:lnTo>
                            <a:pt x="13484" y="80615"/>
                          </a:lnTo>
                          <a:close/>
                        </a:path>
                      </a:pathLst>
                    </a:custGeom>
                    <a:solidFill>
                      <a:srgbClr val="FF8D14"/>
                    </a:solidFill>
                    <a:ln>
                      <a:noFill/>
                    </a:ln>
                  </p:spPr>
                  <p:txBody>
                    <a:bodyPr lIns="0" tIns="0" rIns="0" bIns="0" anchor="t"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sp>
                  <p:nvSpPr>
                    <p:cNvPr id="782" name="Shape 782"/>
                    <p:cNvSpPr/>
                    <p:nvPr/>
                  </p:nvSpPr>
                  <p:spPr>
                    <a:xfrm>
                      <a:off x="9357802" y="3527033"/>
                      <a:ext cx="938805" cy="645436"/>
                    </a:xfrm>
                    <a:custGeom>
                      <a:avLst/>
                      <a:gdLst/>
                      <a:ahLst/>
                      <a:cxnLst/>
                      <a:rect l="0" t="0" r="0" b="0"/>
                      <a:pathLst>
                        <a:path w="120000" h="120000" extrusionOk="0">
                          <a:moveTo>
                            <a:pt x="120000" y="120000"/>
                          </a:moveTo>
                          <a:lnTo>
                            <a:pt x="120000" y="0"/>
                          </a:lnTo>
                          <a:lnTo>
                            <a:pt x="110000" y="14117"/>
                          </a:lnTo>
                          <a:lnTo>
                            <a:pt x="110000" y="105882"/>
                          </a:lnTo>
                          <a:lnTo>
                            <a:pt x="92156" y="105882"/>
                          </a:lnTo>
                          <a:lnTo>
                            <a:pt x="90819" y="92736"/>
                          </a:lnTo>
                          <a:lnTo>
                            <a:pt x="90376" y="90724"/>
                          </a:lnTo>
                          <a:lnTo>
                            <a:pt x="89674" y="88862"/>
                          </a:lnTo>
                          <a:lnTo>
                            <a:pt x="88921" y="87778"/>
                          </a:lnTo>
                          <a:lnTo>
                            <a:pt x="87491" y="86695"/>
                          </a:lnTo>
                          <a:lnTo>
                            <a:pt x="86208" y="85831"/>
                          </a:lnTo>
                          <a:lnTo>
                            <a:pt x="84646" y="84810"/>
                          </a:lnTo>
                          <a:lnTo>
                            <a:pt x="82881" y="83678"/>
                          </a:lnTo>
                          <a:lnTo>
                            <a:pt x="80986" y="82478"/>
                          </a:lnTo>
                          <a:lnTo>
                            <a:pt x="79038" y="81256"/>
                          </a:lnTo>
                          <a:lnTo>
                            <a:pt x="77111" y="80054"/>
                          </a:lnTo>
                          <a:lnTo>
                            <a:pt x="75280" y="78919"/>
                          </a:lnTo>
                          <a:lnTo>
                            <a:pt x="73620" y="77895"/>
                          </a:lnTo>
                          <a:lnTo>
                            <a:pt x="72206" y="77025"/>
                          </a:lnTo>
                          <a:lnTo>
                            <a:pt x="71113" y="76355"/>
                          </a:lnTo>
                          <a:lnTo>
                            <a:pt x="70188" y="75790"/>
                          </a:lnTo>
                          <a:lnTo>
                            <a:pt x="59938" y="105882"/>
                          </a:lnTo>
                          <a:lnTo>
                            <a:pt x="59611" y="105882"/>
                          </a:lnTo>
                          <a:lnTo>
                            <a:pt x="49355" y="75790"/>
                          </a:lnTo>
                          <a:lnTo>
                            <a:pt x="33611" y="85311"/>
                          </a:lnTo>
                          <a:lnTo>
                            <a:pt x="31888" y="86375"/>
                          </a:lnTo>
                          <a:lnTo>
                            <a:pt x="30555" y="87680"/>
                          </a:lnTo>
                          <a:lnTo>
                            <a:pt x="29582" y="89200"/>
                          </a:lnTo>
                          <a:lnTo>
                            <a:pt x="28940" y="90912"/>
                          </a:lnTo>
                          <a:lnTo>
                            <a:pt x="27360" y="105882"/>
                          </a:lnTo>
                          <a:lnTo>
                            <a:pt x="9999" y="105882"/>
                          </a:lnTo>
                          <a:lnTo>
                            <a:pt x="0" y="120000"/>
                          </a:lnTo>
                          <a:lnTo>
                            <a:pt x="120000" y="120000"/>
                          </a:lnTo>
                          <a:close/>
                        </a:path>
                        <a:path w="120000" h="120000" extrusionOk="0">
                          <a:moveTo>
                            <a:pt x="0" y="120000"/>
                          </a:moveTo>
                          <a:lnTo>
                            <a:pt x="9999" y="105882"/>
                          </a:lnTo>
                          <a:lnTo>
                            <a:pt x="9999" y="14117"/>
                          </a:lnTo>
                          <a:lnTo>
                            <a:pt x="110000" y="14117"/>
                          </a:lnTo>
                          <a:lnTo>
                            <a:pt x="120000" y="0"/>
                          </a:lnTo>
                          <a:lnTo>
                            <a:pt x="0" y="0"/>
                          </a:lnTo>
                          <a:lnTo>
                            <a:pt x="0" y="120000"/>
                          </a:lnTo>
                          <a:close/>
                        </a:path>
                      </a:pathLst>
                    </a:custGeom>
                    <a:solidFill>
                      <a:srgbClr val="FF8D14"/>
                    </a:solidFill>
                    <a:ln>
                      <a:noFill/>
                    </a:ln>
                  </p:spPr>
                  <p:txBody>
                    <a:bodyPr lIns="0" tIns="0" rIns="0" bIns="0" anchor="t"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grpSp>
            </p:grpSp>
            <p:grpSp>
              <p:nvGrpSpPr>
                <p:cNvPr id="783" name="Shape 783"/>
                <p:cNvGrpSpPr/>
                <p:nvPr/>
              </p:nvGrpSpPr>
              <p:grpSpPr>
                <a:xfrm>
                  <a:off x="5730761" y="3529408"/>
                  <a:ext cx="456107" cy="355574"/>
                  <a:chOff x="-774585" y="2774641"/>
                  <a:chExt cx="607080" cy="473270"/>
                </a:xfrm>
              </p:grpSpPr>
              <p:sp>
                <p:nvSpPr>
                  <p:cNvPr id="784" name="Shape 784"/>
                  <p:cNvSpPr/>
                  <p:nvPr/>
                </p:nvSpPr>
                <p:spPr>
                  <a:xfrm>
                    <a:off x="-774585" y="2774641"/>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chemeClr val="accent3"/>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785" name="Shape 785"/>
                  <p:cNvSpPr/>
                  <p:nvPr/>
                </p:nvSpPr>
                <p:spPr>
                  <a:xfrm>
                    <a:off x="-560864" y="3046455"/>
                    <a:ext cx="179031"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786" name="Shape 786"/>
                  <p:cNvSpPr/>
                  <p:nvPr/>
                </p:nvSpPr>
                <p:spPr>
                  <a:xfrm>
                    <a:off x="-567385" y="2983591"/>
                    <a:ext cx="236979" cy="264320"/>
                  </a:xfrm>
                  <a:custGeom>
                    <a:avLst/>
                    <a:gdLst/>
                    <a:ahLst/>
                    <a:cxnLst/>
                    <a:rect l="0" t="0" r="0" b="0"/>
                    <a:pathLst>
                      <a:path w="120000" h="120000" extrusionOk="0">
                        <a:moveTo>
                          <a:pt x="57994" y="58333"/>
                        </a:moveTo>
                        <a:cubicBezTo>
                          <a:pt x="54910" y="58611"/>
                          <a:pt x="52133" y="59166"/>
                          <a:pt x="49048" y="60555"/>
                        </a:cubicBezTo>
                        <a:cubicBezTo>
                          <a:pt x="49048" y="56666"/>
                          <a:pt x="49048" y="53055"/>
                          <a:pt x="49048" y="49444"/>
                        </a:cubicBezTo>
                        <a:cubicBezTo>
                          <a:pt x="46272" y="49444"/>
                          <a:pt x="43496" y="49444"/>
                          <a:pt x="40719" y="49444"/>
                        </a:cubicBezTo>
                        <a:cubicBezTo>
                          <a:pt x="40719" y="49722"/>
                          <a:pt x="40719" y="50000"/>
                          <a:pt x="40719" y="50277"/>
                        </a:cubicBezTo>
                        <a:cubicBezTo>
                          <a:pt x="40719" y="55555"/>
                          <a:pt x="40719" y="60833"/>
                          <a:pt x="40719" y="65833"/>
                        </a:cubicBezTo>
                        <a:cubicBezTo>
                          <a:pt x="40719" y="66388"/>
                          <a:pt x="40411" y="66944"/>
                          <a:pt x="40102" y="67222"/>
                        </a:cubicBezTo>
                        <a:cubicBezTo>
                          <a:pt x="36709" y="71388"/>
                          <a:pt x="34858" y="75833"/>
                          <a:pt x="34858" y="81111"/>
                        </a:cubicBezTo>
                        <a:cubicBezTo>
                          <a:pt x="34858" y="82500"/>
                          <a:pt x="35167" y="83888"/>
                          <a:pt x="35475" y="85277"/>
                        </a:cubicBezTo>
                        <a:cubicBezTo>
                          <a:pt x="23753" y="85277"/>
                          <a:pt x="11722" y="85277"/>
                          <a:pt x="0" y="85277"/>
                        </a:cubicBezTo>
                        <a:cubicBezTo>
                          <a:pt x="0" y="56944"/>
                          <a:pt x="0" y="28611"/>
                          <a:pt x="0" y="0"/>
                        </a:cubicBezTo>
                        <a:cubicBezTo>
                          <a:pt x="308" y="0"/>
                          <a:pt x="616" y="0"/>
                          <a:pt x="1233" y="0"/>
                        </a:cubicBezTo>
                        <a:cubicBezTo>
                          <a:pt x="18817" y="0"/>
                          <a:pt x="36709" y="0"/>
                          <a:pt x="54293" y="0"/>
                        </a:cubicBezTo>
                        <a:cubicBezTo>
                          <a:pt x="62930" y="0"/>
                          <a:pt x="70334" y="5277"/>
                          <a:pt x="72185" y="12777"/>
                        </a:cubicBezTo>
                        <a:cubicBezTo>
                          <a:pt x="72493" y="14166"/>
                          <a:pt x="72802" y="15555"/>
                          <a:pt x="72802" y="16944"/>
                        </a:cubicBezTo>
                        <a:cubicBezTo>
                          <a:pt x="72802" y="30277"/>
                          <a:pt x="72802" y="43611"/>
                          <a:pt x="72802" y="56944"/>
                        </a:cubicBezTo>
                        <a:cubicBezTo>
                          <a:pt x="72802" y="57777"/>
                          <a:pt x="73110" y="58055"/>
                          <a:pt x="73727" y="58333"/>
                        </a:cubicBezTo>
                        <a:cubicBezTo>
                          <a:pt x="83598" y="60833"/>
                          <a:pt x="90694" y="68888"/>
                          <a:pt x="91619" y="78055"/>
                        </a:cubicBezTo>
                        <a:cubicBezTo>
                          <a:pt x="92236" y="82777"/>
                          <a:pt x="91002" y="87222"/>
                          <a:pt x="88534" y="91666"/>
                        </a:cubicBezTo>
                        <a:cubicBezTo>
                          <a:pt x="88534" y="91666"/>
                          <a:pt x="88534" y="91944"/>
                          <a:pt x="88226" y="92222"/>
                        </a:cubicBezTo>
                        <a:cubicBezTo>
                          <a:pt x="89151" y="92777"/>
                          <a:pt x="90077" y="93611"/>
                          <a:pt x="91002" y="94166"/>
                        </a:cubicBezTo>
                        <a:cubicBezTo>
                          <a:pt x="91002" y="94166"/>
                          <a:pt x="91311" y="94166"/>
                          <a:pt x="91311" y="94166"/>
                        </a:cubicBezTo>
                        <a:cubicBezTo>
                          <a:pt x="92853" y="94166"/>
                          <a:pt x="94087" y="95277"/>
                          <a:pt x="95321" y="95833"/>
                        </a:cubicBezTo>
                        <a:cubicBezTo>
                          <a:pt x="102416" y="100555"/>
                          <a:pt x="109511" y="105277"/>
                          <a:pt x="116606" y="109722"/>
                        </a:cubicBezTo>
                        <a:cubicBezTo>
                          <a:pt x="119074" y="111388"/>
                          <a:pt x="120000" y="113888"/>
                          <a:pt x="119074" y="116111"/>
                        </a:cubicBezTo>
                        <a:cubicBezTo>
                          <a:pt x="118149" y="118611"/>
                          <a:pt x="115681" y="120000"/>
                          <a:pt x="112904" y="120000"/>
                        </a:cubicBezTo>
                        <a:cubicBezTo>
                          <a:pt x="111362" y="120000"/>
                          <a:pt x="110128" y="119444"/>
                          <a:pt x="108894" y="118611"/>
                        </a:cubicBezTo>
                        <a:cubicBezTo>
                          <a:pt x="102107" y="112777"/>
                          <a:pt x="95012" y="107222"/>
                          <a:pt x="88226" y="101388"/>
                        </a:cubicBezTo>
                        <a:cubicBezTo>
                          <a:pt x="87917" y="101111"/>
                          <a:pt x="87300" y="100555"/>
                          <a:pt x="87300" y="100277"/>
                        </a:cubicBezTo>
                        <a:cubicBezTo>
                          <a:pt x="86992" y="99166"/>
                          <a:pt x="86066" y="98611"/>
                          <a:pt x="85449" y="98055"/>
                        </a:cubicBezTo>
                        <a:cubicBezTo>
                          <a:pt x="84832" y="97777"/>
                          <a:pt x="84524" y="97500"/>
                          <a:pt x="83907" y="96944"/>
                        </a:cubicBezTo>
                        <a:cubicBezTo>
                          <a:pt x="76812" y="102500"/>
                          <a:pt x="68791" y="104722"/>
                          <a:pt x="59845" y="102500"/>
                        </a:cubicBezTo>
                        <a:cubicBezTo>
                          <a:pt x="52750" y="101111"/>
                          <a:pt x="47506" y="97222"/>
                          <a:pt x="43804" y="91666"/>
                        </a:cubicBezTo>
                        <a:cubicBezTo>
                          <a:pt x="36092" y="78888"/>
                          <a:pt x="42879" y="62777"/>
                          <a:pt x="57994" y="58333"/>
                        </a:cubicBezTo>
                        <a:close/>
                        <a:moveTo>
                          <a:pt x="49665" y="10277"/>
                        </a:moveTo>
                        <a:cubicBezTo>
                          <a:pt x="44113" y="8055"/>
                          <a:pt x="35475" y="9166"/>
                          <a:pt x="30231" y="15277"/>
                        </a:cubicBezTo>
                        <a:cubicBezTo>
                          <a:pt x="24987" y="21388"/>
                          <a:pt x="25295" y="30000"/>
                          <a:pt x="30848" y="35555"/>
                        </a:cubicBezTo>
                        <a:cubicBezTo>
                          <a:pt x="36709" y="41111"/>
                          <a:pt x="45964" y="42500"/>
                          <a:pt x="53059" y="38333"/>
                        </a:cubicBezTo>
                        <a:cubicBezTo>
                          <a:pt x="60462" y="34444"/>
                          <a:pt x="62622" y="26666"/>
                          <a:pt x="61079" y="21388"/>
                        </a:cubicBezTo>
                        <a:cubicBezTo>
                          <a:pt x="55218" y="22500"/>
                          <a:pt x="49665" y="23611"/>
                          <a:pt x="44113" y="25000"/>
                        </a:cubicBezTo>
                        <a:cubicBezTo>
                          <a:pt x="45038" y="22500"/>
                          <a:pt x="45964" y="20000"/>
                          <a:pt x="46889" y="17500"/>
                        </a:cubicBezTo>
                        <a:cubicBezTo>
                          <a:pt x="47814" y="15000"/>
                          <a:pt x="48740" y="12500"/>
                          <a:pt x="49665" y="10277"/>
                        </a:cubicBezTo>
                        <a:close/>
                        <a:moveTo>
                          <a:pt x="49357" y="90833"/>
                        </a:moveTo>
                        <a:cubicBezTo>
                          <a:pt x="52133" y="95000"/>
                          <a:pt x="59537" y="100000"/>
                          <a:pt x="69100" y="98611"/>
                        </a:cubicBezTo>
                        <a:cubicBezTo>
                          <a:pt x="78046" y="97500"/>
                          <a:pt x="85758" y="90833"/>
                          <a:pt x="86683" y="82500"/>
                        </a:cubicBezTo>
                        <a:cubicBezTo>
                          <a:pt x="87917" y="74722"/>
                          <a:pt x="82982" y="68055"/>
                          <a:pt x="78971" y="65833"/>
                        </a:cubicBezTo>
                        <a:cubicBezTo>
                          <a:pt x="78971" y="74166"/>
                          <a:pt x="78971" y="82500"/>
                          <a:pt x="78971" y="90833"/>
                        </a:cubicBezTo>
                        <a:cubicBezTo>
                          <a:pt x="69100" y="90833"/>
                          <a:pt x="59228" y="90833"/>
                          <a:pt x="49357" y="90833"/>
                        </a:cubicBezTo>
                        <a:close/>
                        <a:moveTo>
                          <a:pt x="61696" y="80277"/>
                        </a:moveTo>
                        <a:cubicBezTo>
                          <a:pt x="61696" y="74166"/>
                          <a:pt x="61696" y="68333"/>
                          <a:pt x="61696" y="62222"/>
                        </a:cubicBezTo>
                        <a:cubicBezTo>
                          <a:pt x="56760" y="63333"/>
                          <a:pt x="52750" y="65555"/>
                          <a:pt x="49665" y="69166"/>
                        </a:cubicBezTo>
                        <a:cubicBezTo>
                          <a:pt x="46889" y="72500"/>
                          <a:pt x="45655" y="76111"/>
                          <a:pt x="45655" y="80277"/>
                        </a:cubicBezTo>
                        <a:cubicBezTo>
                          <a:pt x="50899" y="80277"/>
                          <a:pt x="56143" y="80277"/>
                          <a:pt x="61696" y="80277"/>
                        </a:cubicBezTo>
                        <a:close/>
                        <a:moveTo>
                          <a:pt x="34241" y="77222"/>
                        </a:moveTo>
                        <a:cubicBezTo>
                          <a:pt x="34241" y="69722"/>
                          <a:pt x="34241" y="62500"/>
                          <a:pt x="34241" y="55277"/>
                        </a:cubicBezTo>
                        <a:cubicBezTo>
                          <a:pt x="31465" y="55277"/>
                          <a:pt x="28688" y="55277"/>
                          <a:pt x="25912" y="55277"/>
                        </a:cubicBezTo>
                        <a:cubicBezTo>
                          <a:pt x="25912" y="62777"/>
                          <a:pt x="25912" y="70000"/>
                          <a:pt x="25912" y="77222"/>
                        </a:cubicBezTo>
                        <a:cubicBezTo>
                          <a:pt x="28688" y="77222"/>
                          <a:pt x="31465" y="77222"/>
                          <a:pt x="34241" y="77222"/>
                        </a:cubicBezTo>
                        <a:close/>
                        <a:moveTo>
                          <a:pt x="19434" y="77222"/>
                        </a:moveTo>
                        <a:cubicBezTo>
                          <a:pt x="19434" y="71944"/>
                          <a:pt x="19434" y="66666"/>
                          <a:pt x="19434" y="61388"/>
                        </a:cubicBezTo>
                        <a:cubicBezTo>
                          <a:pt x="16658" y="61388"/>
                          <a:pt x="13881" y="61388"/>
                          <a:pt x="11105" y="61388"/>
                        </a:cubicBezTo>
                        <a:cubicBezTo>
                          <a:pt x="11105" y="66666"/>
                          <a:pt x="11105" y="71944"/>
                          <a:pt x="11105" y="77222"/>
                        </a:cubicBezTo>
                        <a:cubicBezTo>
                          <a:pt x="13881" y="77222"/>
                          <a:pt x="16658" y="77222"/>
                          <a:pt x="19434" y="77222"/>
                        </a:cubicBezTo>
                        <a:close/>
                        <a:moveTo>
                          <a:pt x="49357" y="20555"/>
                        </a:moveTo>
                        <a:cubicBezTo>
                          <a:pt x="54601" y="19444"/>
                          <a:pt x="59537" y="18611"/>
                          <a:pt x="64473" y="17500"/>
                        </a:cubicBezTo>
                        <a:cubicBezTo>
                          <a:pt x="64164" y="13611"/>
                          <a:pt x="58611" y="8055"/>
                          <a:pt x="54601" y="7500"/>
                        </a:cubicBezTo>
                        <a:cubicBezTo>
                          <a:pt x="52750" y="11666"/>
                          <a:pt x="51208" y="16111"/>
                          <a:pt x="49357" y="20555"/>
                        </a:cubicBezTo>
                        <a:close/>
                      </a:path>
                    </a:pathLst>
                  </a:custGeom>
                  <a:solidFill>
                    <a:schemeClr val="accent3"/>
                  </a:solidFill>
                  <a:ln>
                    <a:noFill/>
                  </a:ln>
                </p:spPr>
                <p:txBody>
                  <a:bodyPr lIns="91425" tIns="45700" rIns="91425" bIns="45700" anchor="t"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grpSp>
            <p:grpSp>
              <p:nvGrpSpPr>
                <p:cNvPr id="787" name="Shape 787"/>
                <p:cNvGrpSpPr/>
                <p:nvPr/>
              </p:nvGrpSpPr>
              <p:grpSpPr>
                <a:xfrm>
                  <a:off x="2285504" y="3531219"/>
                  <a:ext cx="456107" cy="351955"/>
                  <a:chOff x="2013596" y="3467992"/>
                  <a:chExt cx="607080" cy="468452"/>
                </a:xfrm>
              </p:grpSpPr>
              <p:sp>
                <p:nvSpPr>
                  <p:cNvPr id="788" name="Shape 788"/>
                  <p:cNvSpPr/>
                  <p:nvPr/>
                </p:nvSpPr>
                <p:spPr>
                  <a:xfrm>
                    <a:off x="2013596" y="3467992"/>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chemeClr val="accent3"/>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789" name="Shape 789"/>
                  <p:cNvSpPr/>
                  <p:nvPr/>
                </p:nvSpPr>
                <p:spPr>
                  <a:xfrm>
                    <a:off x="2188816" y="3739807"/>
                    <a:ext cx="238292"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790" name="Shape 790"/>
                  <p:cNvSpPr/>
                  <p:nvPr/>
                </p:nvSpPr>
                <p:spPr>
                  <a:xfrm>
                    <a:off x="2151883" y="3657010"/>
                    <a:ext cx="279434" cy="279434"/>
                  </a:xfrm>
                  <a:custGeom>
                    <a:avLst/>
                    <a:gdLst/>
                    <a:ahLst/>
                    <a:cxnLst/>
                    <a:rect l="0" t="0" r="0" b="0"/>
                    <a:pathLst>
                      <a:path w="120000" h="120000" extrusionOk="0">
                        <a:moveTo>
                          <a:pt x="109984" y="69048"/>
                        </a:moveTo>
                        <a:cubicBezTo>
                          <a:pt x="105435" y="94178"/>
                          <a:pt x="82935" y="112024"/>
                          <a:pt x="57429" y="110732"/>
                        </a:cubicBezTo>
                        <a:cubicBezTo>
                          <a:pt x="31923" y="109439"/>
                          <a:pt x="11341" y="89410"/>
                          <a:pt x="9356" y="63949"/>
                        </a:cubicBezTo>
                        <a:cubicBezTo>
                          <a:pt x="7371" y="38487"/>
                          <a:pt x="24598" y="15510"/>
                          <a:pt x="49596" y="10279"/>
                        </a:cubicBezTo>
                        <a:cubicBezTo>
                          <a:pt x="74593" y="5048"/>
                          <a:pt x="99588" y="19191"/>
                          <a:pt x="107978" y="43313"/>
                        </a:cubicBezTo>
                        <a:lnTo>
                          <a:pt x="116431" y="43217"/>
                        </a:lnTo>
                        <a:lnTo>
                          <a:pt x="100217" y="59544"/>
                        </a:lnTo>
                        <a:lnTo>
                          <a:pt x="76875" y="43665"/>
                        </a:lnTo>
                        <a:lnTo>
                          <a:pt x="84678" y="43576"/>
                        </a:lnTo>
                        <a:cubicBezTo>
                          <a:pt x="76813" y="31759"/>
                          <a:pt x="61675" y="27175"/>
                          <a:pt x="48575" y="32646"/>
                        </a:cubicBezTo>
                        <a:cubicBezTo>
                          <a:pt x="35476" y="38116"/>
                          <a:pt x="28094" y="52105"/>
                          <a:pt x="30971" y="66007"/>
                        </a:cubicBezTo>
                        <a:cubicBezTo>
                          <a:pt x="33848" y="79908"/>
                          <a:pt x="46175" y="89818"/>
                          <a:pt x="60370" y="89641"/>
                        </a:cubicBezTo>
                        <a:cubicBezTo>
                          <a:pt x="74564" y="89464"/>
                          <a:pt x="86641" y="79248"/>
                          <a:pt x="89169" y="65280"/>
                        </a:cubicBezTo>
                        <a:close/>
                      </a:path>
                    </a:pathLst>
                  </a:custGeom>
                  <a:solidFill>
                    <a:schemeClr val="accent3"/>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grpSp>
              <p:nvGrpSpPr>
                <p:cNvPr id="791" name="Shape 791"/>
                <p:cNvGrpSpPr/>
                <p:nvPr/>
              </p:nvGrpSpPr>
              <p:grpSpPr>
                <a:xfrm>
                  <a:off x="9975319" y="3540391"/>
                  <a:ext cx="456107" cy="333611"/>
                  <a:chOff x="7567972" y="3467992"/>
                  <a:chExt cx="607080" cy="444036"/>
                </a:xfrm>
              </p:grpSpPr>
              <p:sp>
                <p:nvSpPr>
                  <p:cNvPr id="792" name="Shape 792"/>
                  <p:cNvSpPr/>
                  <p:nvPr/>
                </p:nvSpPr>
                <p:spPr>
                  <a:xfrm>
                    <a:off x="7567972" y="3467992"/>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F8D14"/>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793" name="Shape 793"/>
                  <p:cNvSpPr/>
                  <p:nvPr/>
                </p:nvSpPr>
                <p:spPr>
                  <a:xfrm>
                    <a:off x="7743192" y="3739807"/>
                    <a:ext cx="238292"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794" name="Shape 794"/>
                  <p:cNvGrpSpPr/>
                  <p:nvPr/>
                </p:nvGrpSpPr>
                <p:grpSpPr>
                  <a:xfrm>
                    <a:off x="7734978" y="3695297"/>
                    <a:ext cx="221641" cy="216731"/>
                    <a:chOff x="5995069" y="2892572"/>
                    <a:chExt cx="925852" cy="905342"/>
                  </a:xfrm>
                </p:grpSpPr>
                <p:sp>
                  <p:nvSpPr>
                    <p:cNvPr id="795" name="Shape 795"/>
                    <p:cNvSpPr/>
                    <p:nvPr/>
                  </p:nvSpPr>
                  <p:spPr>
                    <a:xfrm>
                      <a:off x="6015567" y="2892572"/>
                      <a:ext cx="495767" cy="451470"/>
                    </a:xfrm>
                    <a:custGeom>
                      <a:avLst/>
                      <a:gdLst/>
                      <a:ahLst/>
                      <a:cxnLst/>
                      <a:rect l="0" t="0" r="0" b="0"/>
                      <a:pathLst>
                        <a:path w="120000" h="120000" extrusionOk="0">
                          <a:moveTo>
                            <a:pt x="95724" y="115608"/>
                          </a:moveTo>
                          <a:lnTo>
                            <a:pt x="95724" y="115608"/>
                          </a:lnTo>
                          <a:cubicBezTo>
                            <a:pt x="93540" y="118248"/>
                            <a:pt x="90624" y="120000"/>
                            <a:pt x="87372" y="120000"/>
                          </a:cubicBezTo>
                          <a:lnTo>
                            <a:pt x="59076" y="120000"/>
                          </a:lnTo>
                          <a:cubicBezTo>
                            <a:pt x="60912" y="116940"/>
                            <a:pt x="61968" y="113868"/>
                            <a:pt x="61968" y="110364"/>
                          </a:cubicBezTo>
                          <a:cubicBezTo>
                            <a:pt x="61968" y="105984"/>
                            <a:pt x="60528" y="102480"/>
                            <a:pt x="58368" y="99408"/>
                          </a:cubicBezTo>
                          <a:cubicBezTo>
                            <a:pt x="55848" y="96768"/>
                            <a:pt x="52548" y="95016"/>
                            <a:pt x="49296" y="95016"/>
                          </a:cubicBezTo>
                          <a:cubicBezTo>
                            <a:pt x="46068" y="95016"/>
                            <a:pt x="42804" y="96768"/>
                            <a:pt x="40608" y="99408"/>
                          </a:cubicBezTo>
                          <a:cubicBezTo>
                            <a:pt x="38064" y="102480"/>
                            <a:pt x="36996" y="105984"/>
                            <a:pt x="36996" y="110364"/>
                          </a:cubicBezTo>
                          <a:cubicBezTo>
                            <a:pt x="36996" y="113868"/>
                            <a:pt x="37692" y="116940"/>
                            <a:pt x="39888" y="120000"/>
                          </a:cubicBezTo>
                          <a:lnTo>
                            <a:pt x="11952" y="120000"/>
                          </a:lnTo>
                          <a:cubicBezTo>
                            <a:pt x="9060" y="120000"/>
                            <a:pt x="5796" y="118248"/>
                            <a:pt x="3624" y="115608"/>
                          </a:cubicBezTo>
                          <a:cubicBezTo>
                            <a:pt x="1440" y="112992"/>
                            <a:pt x="600" y="121956"/>
                            <a:pt x="0" y="105096"/>
                          </a:cubicBezTo>
                          <a:cubicBezTo>
                            <a:pt x="-600" y="88236"/>
                            <a:pt x="-600" y="31236"/>
                            <a:pt x="0" y="14448"/>
                          </a:cubicBezTo>
                          <a:cubicBezTo>
                            <a:pt x="600" y="-2340"/>
                            <a:pt x="1440" y="6996"/>
                            <a:pt x="3624" y="4380"/>
                          </a:cubicBezTo>
                          <a:cubicBezTo>
                            <a:pt x="5796" y="1308"/>
                            <a:pt x="9060" y="0"/>
                            <a:pt x="11952" y="0"/>
                          </a:cubicBezTo>
                          <a:lnTo>
                            <a:pt x="87372" y="0"/>
                          </a:lnTo>
                          <a:cubicBezTo>
                            <a:pt x="90624" y="0"/>
                            <a:pt x="93540" y="1308"/>
                            <a:pt x="95724" y="4380"/>
                          </a:cubicBezTo>
                          <a:cubicBezTo>
                            <a:pt x="98256" y="6996"/>
                            <a:pt x="99324" y="10512"/>
                            <a:pt x="99324" y="14448"/>
                          </a:cubicBezTo>
                          <a:lnTo>
                            <a:pt x="99324" y="52128"/>
                          </a:lnTo>
                          <a:cubicBezTo>
                            <a:pt x="99696" y="51684"/>
                            <a:pt x="100044" y="51240"/>
                            <a:pt x="100404" y="50796"/>
                          </a:cubicBezTo>
                          <a:cubicBezTo>
                            <a:pt x="100536" y="50652"/>
                            <a:pt x="100632" y="50508"/>
                            <a:pt x="100776" y="50364"/>
                          </a:cubicBezTo>
                          <a:lnTo>
                            <a:pt x="100776" y="50364"/>
                          </a:lnTo>
                          <a:cubicBezTo>
                            <a:pt x="102960" y="47724"/>
                            <a:pt x="105864" y="46428"/>
                            <a:pt x="108756" y="46428"/>
                          </a:cubicBezTo>
                          <a:cubicBezTo>
                            <a:pt x="114912" y="46428"/>
                            <a:pt x="120000" y="52548"/>
                            <a:pt x="120000" y="59988"/>
                          </a:cubicBezTo>
                          <a:cubicBezTo>
                            <a:pt x="120000" y="63492"/>
                            <a:pt x="118908" y="67008"/>
                            <a:pt x="116736" y="69636"/>
                          </a:cubicBezTo>
                          <a:cubicBezTo>
                            <a:pt x="114552" y="71808"/>
                            <a:pt x="111672" y="73560"/>
                            <a:pt x="108756" y="73560"/>
                          </a:cubicBezTo>
                          <a:cubicBezTo>
                            <a:pt x="105864" y="73560"/>
                            <a:pt x="102960" y="71808"/>
                            <a:pt x="100776" y="69636"/>
                          </a:cubicBezTo>
                          <a:cubicBezTo>
                            <a:pt x="100776" y="69192"/>
                            <a:pt x="100776" y="69192"/>
                            <a:pt x="100404" y="69192"/>
                          </a:cubicBezTo>
                          <a:cubicBezTo>
                            <a:pt x="100056" y="68604"/>
                            <a:pt x="99708" y="68028"/>
                            <a:pt x="99324" y="67440"/>
                          </a:cubicBezTo>
                          <a:lnTo>
                            <a:pt x="99324" y="105096"/>
                          </a:lnTo>
                          <a:cubicBezTo>
                            <a:pt x="99324" y="109044"/>
                            <a:pt x="98256" y="112992"/>
                            <a:pt x="95724" y="115608"/>
                          </a:cubicBezTo>
                        </a:path>
                      </a:pathLst>
                    </a:custGeom>
                    <a:solidFill>
                      <a:schemeClr val="accent3"/>
                    </a:solidFill>
                    <a:ln>
                      <a:noFill/>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sp>
                  <p:nvSpPr>
                    <p:cNvPr id="796" name="Shape 796"/>
                    <p:cNvSpPr/>
                    <p:nvPr/>
                  </p:nvSpPr>
                  <p:spPr>
                    <a:xfrm rot="5400000">
                      <a:off x="5972901" y="3324276"/>
                      <a:ext cx="495805" cy="451470"/>
                    </a:xfrm>
                    <a:custGeom>
                      <a:avLst/>
                      <a:gdLst/>
                      <a:ahLst/>
                      <a:cxnLst/>
                      <a:rect l="0" t="0" r="0" b="0"/>
                      <a:pathLst>
                        <a:path w="120000" h="120000" extrusionOk="0">
                          <a:moveTo>
                            <a:pt x="116352" y="115608"/>
                          </a:moveTo>
                          <a:lnTo>
                            <a:pt x="116352" y="115608"/>
                          </a:lnTo>
                          <a:cubicBezTo>
                            <a:pt x="114204" y="118248"/>
                            <a:pt x="111312" y="120000"/>
                            <a:pt x="108024" y="120000"/>
                          </a:cubicBezTo>
                          <a:lnTo>
                            <a:pt x="32616" y="120000"/>
                          </a:lnTo>
                          <a:cubicBezTo>
                            <a:pt x="29700" y="120000"/>
                            <a:pt x="26460" y="118248"/>
                            <a:pt x="24288" y="115608"/>
                          </a:cubicBezTo>
                          <a:cubicBezTo>
                            <a:pt x="22116" y="112992"/>
                            <a:pt x="20664" y="109044"/>
                            <a:pt x="20664" y="105096"/>
                          </a:cubicBezTo>
                          <a:lnTo>
                            <a:pt x="20664" y="67440"/>
                          </a:lnTo>
                          <a:cubicBezTo>
                            <a:pt x="20292" y="68028"/>
                            <a:pt x="19944" y="68604"/>
                            <a:pt x="19572" y="69192"/>
                          </a:cubicBezTo>
                          <a:cubicBezTo>
                            <a:pt x="19212" y="69192"/>
                            <a:pt x="19212" y="69636"/>
                            <a:pt x="18840" y="70068"/>
                          </a:cubicBezTo>
                          <a:cubicBezTo>
                            <a:pt x="17052" y="72252"/>
                            <a:pt x="14124" y="74004"/>
                            <a:pt x="11232" y="74004"/>
                          </a:cubicBezTo>
                          <a:cubicBezTo>
                            <a:pt x="7968" y="74004"/>
                            <a:pt x="5076" y="72252"/>
                            <a:pt x="3288" y="70068"/>
                          </a:cubicBezTo>
                          <a:cubicBezTo>
                            <a:pt x="1080" y="67440"/>
                            <a:pt x="0" y="63948"/>
                            <a:pt x="0" y="60444"/>
                          </a:cubicBezTo>
                          <a:cubicBezTo>
                            <a:pt x="0" y="56496"/>
                            <a:pt x="1080" y="53436"/>
                            <a:pt x="3288" y="50796"/>
                          </a:cubicBezTo>
                          <a:cubicBezTo>
                            <a:pt x="5424" y="48180"/>
                            <a:pt x="7968" y="46860"/>
                            <a:pt x="11232" y="46860"/>
                          </a:cubicBezTo>
                          <a:cubicBezTo>
                            <a:pt x="14508" y="46860"/>
                            <a:pt x="17400" y="48612"/>
                            <a:pt x="19572" y="51684"/>
                          </a:cubicBezTo>
                          <a:cubicBezTo>
                            <a:pt x="19944" y="52116"/>
                            <a:pt x="20292" y="52560"/>
                            <a:pt x="20664" y="52992"/>
                          </a:cubicBezTo>
                          <a:lnTo>
                            <a:pt x="20664" y="14448"/>
                          </a:lnTo>
                          <a:cubicBezTo>
                            <a:pt x="20664" y="10512"/>
                            <a:pt x="22116" y="6996"/>
                            <a:pt x="24288" y="4380"/>
                          </a:cubicBezTo>
                          <a:cubicBezTo>
                            <a:pt x="26460" y="1308"/>
                            <a:pt x="29700" y="0"/>
                            <a:pt x="32616" y="0"/>
                          </a:cubicBezTo>
                          <a:lnTo>
                            <a:pt x="60564" y="0"/>
                          </a:lnTo>
                          <a:cubicBezTo>
                            <a:pt x="58740" y="2628"/>
                            <a:pt x="58008" y="5688"/>
                            <a:pt x="58008" y="9192"/>
                          </a:cubicBezTo>
                          <a:cubicBezTo>
                            <a:pt x="58008" y="13152"/>
                            <a:pt x="59112" y="17076"/>
                            <a:pt x="61644" y="19704"/>
                          </a:cubicBezTo>
                          <a:cubicBezTo>
                            <a:pt x="63828" y="22764"/>
                            <a:pt x="67068" y="24096"/>
                            <a:pt x="70344" y="24096"/>
                          </a:cubicBezTo>
                          <a:cubicBezTo>
                            <a:pt x="73584" y="24096"/>
                            <a:pt x="76836" y="22764"/>
                            <a:pt x="79392" y="19704"/>
                          </a:cubicBezTo>
                          <a:cubicBezTo>
                            <a:pt x="81552" y="17076"/>
                            <a:pt x="83016" y="13152"/>
                            <a:pt x="83016" y="9192"/>
                          </a:cubicBezTo>
                          <a:cubicBezTo>
                            <a:pt x="83016" y="5688"/>
                            <a:pt x="81924" y="2628"/>
                            <a:pt x="80472" y="0"/>
                          </a:cubicBezTo>
                          <a:lnTo>
                            <a:pt x="108024" y="0"/>
                          </a:lnTo>
                          <a:cubicBezTo>
                            <a:pt x="111312" y="0"/>
                            <a:pt x="114204" y="1308"/>
                            <a:pt x="116352" y="4380"/>
                          </a:cubicBezTo>
                          <a:cubicBezTo>
                            <a:pt x="118920" y="6996"/>
                            <a:pt x="120000" y="10512"/>
                            <a:pt x="120000" y="14448"/>
                          </a:cubicBezTo>
                          <a:lnTo>
                            <a:pt x="120000" y="105096"/>
                          </a:lnTo>
                          <a:cubicBezTo>
                            <a:pt x="120000" y="109044"/>
                            <a:pt x="118920" y="112992"/>
                            <a:pt x="116352" y="115608"/>
                          </a:cubicBezTo>
                        </a:path>
                      </a:pathLst>
                    </a:custGeom>
                    <a:solidFill>
                      <a:srgbClr val="FF8D14"/>
                    </a:solidFill>
                    <a:ln>
                      <a:noFill/>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sp>
                  <p:nvSpPr>
                    <p:cNvPr id="797" name="Shape 797"/>
                    <p:cNvSpPr/>
                    <p:nvPr/>
                  </p:nvSpPr>
                  <p:spPr>
                    <a:xfrm rot="-5400000">
                      <a:off x="6447283" y="2936483"/>
                      <a:ext cx="495805" cy="451470"/>
                    </a:xfrm>
                    <a:custGeom>
                      <a:avLst/>
                      <a:gdLst/>
                      <a:ahLst/>
                      <a:cxnLst/>
                      <a:rect l="0" t="0" r="0" b="0"/>
                      <a:pathLst>
                        <a:path w="120000" h="120000" extrusionOk="0">
                          <a:moveTo>
                            <a:pt x="116352" y="115608"/>
                          </a:moveTo>
                          <a:lnTo>
                            <a:pt x="116352" y="115608"/>
                          </a:lnTo>
                          <a:cubicBezTo>
                            <a:pt x="114204" y="118248"/>
                            <a:pt x="111312" y="120000"/>
                            <a:pt x="108024" y="120000"/>
                          </a:cubicBezTo>
                          <a:lnTo>
                            <a:pt x="32616" y="120000"/>
                          </a:lnTo>
                          <a:cubicBezTo>
                            <a:pt x="29700" y="120000"/>
                            <a:pt x="26460" y="118248"/>
                            <a:pt x="24288" y="115608"/>
                          </a:cubicBezTo>
                          <a:cubicBezTo>
                            <a:pt x="22116" y="112992"/>
                            <a:pt x="20664" y="109044"/>
                            <a:pt x="20664" y="105096"/>
                          </a:cubicBezTo>
                          <a:lnTo>
                            <a:pt x="20664" y="67440"/>
                          </a:lnTo>
                          <a:cubicBezTo>
                            <a:pt x="20292" y="68028"/>
                            <a:pt x="19944" y="68604"/>
                            <a:pt x="19572" y="69192"/>
                          </a:cubicBezTo>
                          <a:cubicBezTo>
                            <a:pt x="19212" y="69192"/>
                            <a:pt x="19212" y="69636"/>
                            <a:pt x="18840" y="70068"/>
                          </a:cubicBezTo>
                          <a:cubicBezTo>
                            <a:pt x="17052" y="72252"/>
                            <a:pt x="14124" y="74004"/>
                            <a:pt x="11232" y="74004"/>
                          </a:cubicBezTo>
                          <a:cubicBezTo>
                            <a:pt x="7968" y="74004"/>
                            <a:pt x="5076" y="72252"/>
                            <a:pt x="3288" y="70068"/>
                          </a:cubicBezTo>
                          <a:cubicBezTo>
                            <a:pt x="1080" y="67440"/>
                            <a:pt x="0" y="63948"/>
                            <a:pt x="0" y="60444"/>
                          </a:cubicBezTo>
                          <a:cubicBezTo>
                            <a:pt x="0" y="56496"/>
                            <a:pt x="1080" y="53436"/>
                            <a:pt x="3288" y="50796"/>
                          </a:cubicBezTo>
                          <a:cubicBezTo>
                            <a:pt x="5424" y="48180"/>
                            <a:pt x="7968" y="46860"/>
                            <a:pt x="11232" y="46860"/>
                          </a:cubicBezTo>
                          <a:cubicBezTo>
                            <a:pt x="14508" y="46860"/>
                            <a:pt x="17400" y="48612"/>
                            <a:pt x="19572" y="51684"/>
                          </a:cubicBezTo>
                          <a:cubicBezTo>
                            <a:pt x="19944" y="52116"/>
                            <a:pt x="20292" y="52560"/>
                            <a:pt x="20664" y="52992"/>
                          </a:cubicBezTo>
                          <a:lnTo>
                            <a:pt x="20664" y="14448"/>
                          </a:lnTo>
                          <a:cubicBezTo>
                            <a:pt x="20664" y="10512"/>
                            <a:pt x="22116" y="6996"/>
                            <a:pt x="24288" y="4380"/>
                          </a:cubicBezTo>
                          <a:cubicBezTo>
                            <a:pt x="26460" y="1308"/>
                            <a:pt x="29700" y="0"/>
                            <a:pt x="32616" y="0"/>
                          </a:cubicBezTo>
                          <a:lnTo>
                            <a:pt x="60564" y="0"/>
                          </a:lnTo>
                          <a:cubicBezTo>
                            <a:pt x="58740" y="2628"/>
                            <a:pt x="58008" y="5688"/>
                            <a:pt x="58008" y="9192"/>
                          </a:cubicBezTo>
                          <a:cubicBezTo>
                            <a:pt x="58008" y="13152"/>
                            <a:pt x="59112" y="17076"/>
                            <a:pt x="61644" y="19704"/>
                          </a:cubicBezTo>
                          <a:cubicBezTo>
                            <a:pt x="63828" y="22764"/>
                            <a:pt x="67068" y="24096"/>
                            <a:pt x="70344" y="24096"/>
                          </a:cubicBezTo>
                          <a:cubicBezTo>
                            <a:pt x="73584" y="24096"/>
                            <a:pt x="76836" y="22764"/>
                            <a:pt x="79392" y="19704"/>
                          </a:cubicBezTo>
                          <a:cubicBezTo>
                            <a:pt x="81552" y="17076"/>
                            <a:pt x="83016" y="13152"/>
                            <a:pt x="83016" y="9192"/>
                          </a:cubicBezTo>
                          <a:cubicBezTo>
                            <a:pt x="83016" y="5688"/>
                            <a:pt x="81924" y="2628"/>
                            <a:pt x="80472" y="0"/>
                          </a:cubicBezTo>
                          <a:lnTo>
                            <a:pt x="108024" y="0"/>
                          </a:lnTo>
                          <a:cubicBezTo>
                            <a:pt x="111312" y="0"/>
                            <a:pt x="114204" y="1308"/>
                            <a:pt x="116352" y="4380"/>
                          </a:cubicBezTo>
                          <a:cubicBezTo>
                            <a:pt x="118920" y="6996"/>
                            <a:pt x="120000" y="10512"/>
                            <a:pt x="120000" y="14448"/>
                          </a:cubicBezTo>
                          <a:lnTo>
                            <a:pt x="120000" y="105096"/>
                          </a:lnTo>
                          <a:cubicBezTo>
                            <a:pt x="120000" y="109044"/>
                            <a:pt x="118920" y="112992"/>
                            <a:pt x="116352" y="115608"/>
                          </a:cubicBezTo>
                        </a:path>
                      </a:pathLst>
                    </a:custGeom>
                    <a:solidFill>
                      <a:srgbClr val="FF8D14"/>
                    </a:solidFill>
                    <a:ln>
                      <a:noFill/>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grpSp>
            </p:grpSp>
            <p:sp>
              <p:nvSpPr>
                <p:cNvPr id="798" name="Shape 798"/>
                <p:cNvSpPr/>
                <p:nvPr/>
              </p:nvSpPr>
              <p:spPr>
                <a:xfrm>
                  <a:off x="621837" y="3450273"/>
                  <a:ext cx="25799" cy="713065"/>
                </a:xfrm>
                <a:prstGeom prst="rect">
                  <a:avLst/>
                </a:prstGeom>
                <a:solidFill>
                  <a:schemeClr val="accent3"/>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799" name="Shape 799"/>
                <p:cNvSpPr/>
                <p:nvPr/>
              </p:nvSpPr>
              <p:spPr>
                <a:xfrm>
                  <a:off x="6173655" y="4535835"/>
                  <a:ext cx="1425053" cy="533846"/>
                </a:xfrm>
                <a:prstGeom prst="roundRect">
                  <a:avLst>
                    <a:gd name="adj" fmla="val 16667"/>
                  </a:avLst>
                </a:prstGeom>
                <a:noFill/>
                <a:ln>
                  <a:noFill/>
                </a:ln>
              </p:spPr>
              <p:txBody>
                <a:bodyPr lIns="91425" tIns="45700" rIns="91425" bIns="45700" anchor="ctr" anchorCtr="0">
                  <a:noAutofit/>
                </a:bodyPr>
                <a:p>
                  <a:pPr marL="0" marR="0" lvl="0" indent="0" algn="l" rtl="0">
                    <a:lnSpc>
                      <a:spcPct val="90000"/>
                    </a:lnSpc>
                    <a:spcBef>
                      <a:spcPts val="0"/>
                    </a:spcBef>
                    <a:buSzPct val="25000"/>
                    <a:buNone/>
                  </a:pPr>
                  <a:r>
                    <a:rPr lang="en-US" sz="1600" b="1">
                      <a:solidFill>
                        <a:srgbClr val="A52641"/>
                      </a:solidFill>
                      <a:latin typeface="Calibri" charset="0"/>
                      <a:ea typeface="Calibri" charset="0"/>
                      <a:cs typeface="Calibri" charset="0"/>
                      <a:sym typeface="Calibri" charset="0"/>
                    </a:rPr>
                    <a:t>INTEGRATION SERVICES</a:t>
                  </a:r>
                </a:p>
              </p:txBody>
            </p:sp>
            <p:sp>
              <p:nvSpPr>
                <p:cNvPr id="800" name="Shape 800"/>
                <p:cNvSpPr/>
                <p:nvPr/>
              </p:nvSpPr>
              <p:spPr>
                <a:xfrm>
                  <a:off x="635237" y="4535835"/>
                  <a:ext cx="1170516" cy="533846"/>
                </a:xfrm>
                <a:prstGeom prst="roundRect">
                  <a:avLst>
                    <a:gd name="adj" fmla="val 0"/>
                  </a:avLst>
                </a:prstGeom>
                <a:noFill/>
                <a:ln>
                  <a:noFill/>
                </a:ln>
              </p:spPr>
              <p:txBody>
                <a:bodyPr lIns="91425" tIns="45700" rIns="91425" bIns="45700" anchor="ctr" anchorCtr="0">
                  <a:noAutofit/>
                </a:bodyPr>
                <a:p>
                  <a:pPr marL="0" marR="0" lvl="0" indent="0" algn="l" rtl="0">
                    <a:lnSpc>
                      <a:spcPct val="90000"/>
                    </a:lnSpc>
                    <a:spcBef>
                      <a:spcPts val="0"/>
                    </a:spcBef>
                    <a:buSzPct val="25000"/>
                    <a:buNone/>
                  </a:pPr>
                  <a:r>
                    <a:rPr lang="en-US" sz="1600" b="1">
                      <a:solidFill>
                        <a:srgbClr val="A52641"/>
                      </a:solidFill>
                      <a:latin typeface="Calibri" charset="0"/>
                      <a:ea typeface="Calibri" charset="0"/>
                      <a:cs typeface="Calibri" charset="0"/>
                      <a:sym typeface="Calibri" charset="0"/>
                    </a:rPr>
                    <a:t>DATA SERVICES</a:t>
                  </a:r>
                </a:p>
              </p:txBody>
            </p:sp>
            <p:sp>
              <p:nvSpPr>
                <p:cNvPr id="801" name="Shape 801"/>
                <p:cNvSpPr txBox="1"/>
                <p:nvPr/>
              </p:nvSpPr>
              <p:spPr>
                <a:xfrm>
                  <a:off x="8304211" y="4895860"/>
                  <a:ext cx="798884" cy="189342"/>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Integration</a:t>
                  </a:r>
                </a:p>
              </p:txBody>
            </p:sp>
            <p:grpSp>
              <p:nvGrpSpPr>
                <p:cNvPr id="802" name="Shape 802"/>
                <p:cNvGrpSpPr/>
                <p:nvPr/>
              </p:nvGrpSpPr>
              <p:grpSpPr>
                <a:xfrm>
                  <a:off x="8332350" y="4540686"/>
                  <a:ext cx="452179" cy="313503"/>
                  <a:chOff x="9406125" y="4950621"/>
                  <a:chExt cx="411072" cy="285003"/>
                </a:xfrm>
              </p:grpSpPr>
              <p:sp>
                <p:nvSpPr>
                  <p:cNvPr id="803" name="Shape 803"/>
                  <p:cNvSpPr/>
                  <p:nvPr/>
                </p:nvSpPr>
                <p:spPr>
                  <a:xfrm>
                    <a:off x="9406125" y="4950621"/>
                    <a:ext cx="411072" cy="244600"/>
                  </a:xfrm>
                  <a:custGeom>
                    <a:avLst/>
                    <a:gdLst/>
                    <a:ahLst/>
                    <a:cxnLst/>
                    <a:rect l="0" t="0" r="0" b="0"/>
                    <a:pathLst>
                      <a:path w="120000" h="120000" extrusionOk="0">
                        <a:moveTo>
                          <a:pt x="104462" y="41332"/>
                        </a:moveTo>
                        <a:lnTo>
                          <a:pt x="104462" y="41332"/>
                        </a:lnTo>
                        <a:lnTo>
                          <a:pt x="104004" y="41185"/>
                        </a:lnTo>
                        <a:lnTo>
                          <a:pt x="103458" y="40929"/>
                        </a:lnTo>
                        <a:lnTo>
                          <a:pt x="103153" y="40782"/>
                        </a:lnTo>
                        <a:lnTo>
                          <a:pt x="102825" y="40599"/>
                        </a:lnTo>
                        <a:lnTo>
                          <a:pt x="102454" y="40342"/>
                        </a:lnTo>
                        <a:lnTo>
                          <a:pt x="102105" y="40048"/>
                        </a:lnTo>
                        <a:lnTo>
                          <a:pt x="101734" y="39718"/>
                        </a:lnTo>
                        <a:lnTo>
                          <a:pt x="101363" y="39315"/>
                        </a:lnTo>
                        <a:lnTo>
                          <a:pt x="101014" y="38911"/>
                        </a:lnTo>
                        <a:lnTo>
                          <a:pt x="100643" y="38398"/>
                        </a:lnTo>
                        <a:lnTo>
                          <a:pt x="100294" y="37848"/>
                        </a:lnTo>
                        <a:lnTo>
                          <a:pt x="99945" y="37188"/>
                        </a:lnTo>
                        <a:lnTo>
                          <a:pt x="99596" y="36491"/>
                        </a:lnTo>
                        <a:lnTo>
                          <a:pt x="99290" y="35721"/>
                        </a:lnTo>
                        <a:lnTo>
                          <a:pt x="99290" y="35721"/>
                        </a:lnTo>
                        <a:lnTo>
                          <a:pt x="98723" y="34290"/>
                        </a:lnTo>
                        <a:lnTo>
                          <a:pt x="98417" y="33594"/>
                        </a:lnTo>
                        <a:lnTo>
                          <a:pt x="98134" y="32933"/>
                        </a:lnTo>
                        <a:lnTo>
                          <a:pt x="97806" y="32273"/>
                        </a:lnTo>
                        <a:lnTo>
                          <a:pt x="97501" y="31613"/>
                        </a:lnTo>
                        <a:lnTo>
                          <a:pt x="97174" y="30990"/>
                        </a:lnTo>
                        <a:lnTo>
                          <a:pt x="96846" y="30366"/>
                        </a:lnTo>
                        <a:lnTo>
                          <a:pt x="96497" y="29743"/>
                        </a:lnTo>
                        <a:lnTo>
                          <a:pt x="96126" y="29119"/>
                        </a:lnTo>
                        <a:lnTo>
                          <a:pt x="95777" y="28569"/>
                        </a:lnTo>
                        <a:lnTo>
                          <a:pt x="95406" y="27982"/>
                        </a:lnTo>
                        <a:lnTo>
                          <a:pt x="95035" y="27432"/>
                        </a:lnTo>
                        <a:lnTo>
                          <a:pt x="94642" y="26919"/>
                        </a:lnTo>
                        <a:lnTo>
                          <a:pt x="94249" y="26369"/>
                        </a:lnTo>
                        <a:lnTo>
                          <a:pt x="93857" y="25892"/>
                        </a:lnTo>
                        <a:lnTo>
                          <a:pt x="93464" y="25415"/>
                        </a:lnTo>
                        <a:lnTo>
                          <a:pt x="93027" y="24938"/>
                        </a:lnTo>
                        <a:lnTo>
                          <a:pt x="92613" y="24462"/>
                        </a:lnTo>
                        <a:lnTo>
                          <a:pt x="92198" y="24058"/>
                        </a:lnTo>
                        <a:lnTo>
                          <a:pt x="91740" y="23655"/>
                        </a:lnTo>
                        <a:lnTo>
                          <a:pt x="91303" y="23251"/>
                        </a:lnTo>
                        <a:lnTo>
                          <a:pt x="90845" y="22885"/>
                        </a:lnTo>
                        <a:lnTo>
                          <a:pt x="90409" y="22555"/>
                        </a:lnTo>
                        <a:lnTo>
                          <a:pt x="89929" y="22224"/>
                        </a:lnTo>
                        <a:lnTo>
                          <a:pt x="89448" y="21894"/>
                        </a:lnTo>
                        <a:lnTo>
                          <a:pt x="88990" y="21638"/>
                        </a:lnTo>
                        <a:lnTo>
                          <a:pt x="88510" y="21381"/>
                        </a:lnTo>
                        <a:lnTo>
                          <a:pt x="88030" y="21124"/>
                        </a:lnTo>
                        <a:lnTo>
                          <a:pt x="87528" y="20941"/>
                        </a:lnTo>
                        <a:lnTo>
                          <a:pt x="87026" y="20757"/>
                        </a:lnTo>
                        <a:lnTo>
                          <a:pt x="86524" y="20611"/>
                        </a:lnTo>
                        <a:lnTo>
                          <a:pt x="86524" y="20611"/>
                        </a:lnTo>
                        <a:lnTo>
                          <a:pt x="86001" y="20391"/>
                        </a:lnTo>
                        <a:lnTo>
                          <a:pt x="85564" y="20207"/>
                        </a:lnTo>
                        <a:lnTo>
                          <a:pt x="85215" y="20024"/>
                        </a:lnTo>
                        <a:lnTo>
                          <a:pt x="84909" y="19767"/>
                        </a:lnTo>
                        <a:lnTo>
                          <a:pt x="84779" y="19657"/>
                        </a:lnTo>
                        <a:lnTo>
                          <a:pt x="84648" y="19511"/>
                        </a:lnTo>
                        <a:lnTo>
                          <a:pt x="84539" y="19364"/>
                        </a:lnTo>
                        <a:lnTo>
                          <a:pt x="84451" y="19144"/>
                        </a:lnTo>
                        <a:lnTo>
                          <a:pt x="84255" y="18777"/>
                        </a:lnTo>
                        <a:lnTo>
                          <a:pt x="84102" y="18300"/>
                        </a:lnTo>
                        <a:lnTo>
                          <a:pt x="84102" y="18300"/>
                        </a:lnTo>
                        <a:lnTo>
                          <a:pt x="83840" y="17493"/>
                        </a:lnTo>
                        <a:lnTo>
                          <a:pt x="83535" y="16723"/>
                        </a:lnTo>
                        <a:lnTo>
                          <a:pt x="83229" y="15953"/>
                        </a:lnTo>
                        <a:lnTo>
                          <a:pt x="82902" y="15256"/>
                        </a:lnTo>
                        <a:lnTo>
                          <a:pt x="82575" y="14559"/>
                        </a:lnTo>
                        <a:lnTo>
                          <a:pt x="82225" y="13863"/>
                        </a:lnTo>
                        <a:lnTo>
                          <a:pt x="81854" y="13202"/>
                        </a:lnTo>
                        <a:lnTo>
                          <a:pt x="81462" y="12579"/>
                        </a:lnTo>
                        <a:lnTo>
                          <a:pt x="81047" y="11955"/>
                        </a:lnTo>
                        <a:lnTo>
                          <a:pt x="80611" y="11405"/>
                        </a:lnTo>
                        <a:lnTo>
                          <a:pt x="80196" y="10855"/>
                        </a:lnTo>
                        <a:lnTo>
                          <a:pt x="79738" y="10305"/>
                        </a:lnTo>
                        <a:lnTo>
                          <a:pt x="79279" y="9792"/>
                        </a:lnTo>
                        <a:lnTo>
                          <a:pt x="78799" y="9315"/>
                        </a:lnTo>
                        <a:lnTo>
                          <a:pt x="78319" y="8875"/>
                        </a:lnTo>
                        <a:lnTo>
                          <a:pt x="77817" y="8435"/>
                        </a:lnTo>
                        <a:lnTo>
                          <a:pt x="77315" y="8031"/>
                        </a:lnTo>
                        <a:lnTo>
                          <a:pt x="76792" y="7665"/>
                        </a:lnTo>
                        <a:lnTo>
                          <a:pt x="76290" y="7261"/>
                        </a:lnTo>
                        <a:lnTo>
                          <a:pt x="75744" y="6968"/>
                        </a:lnTo>
                        <a:lnTo>
                          <a:pt x="75199" y="6638"/>
                        </a:lnTo>
                        <a:lnTo>
                          <a:pt x="74653" y="6381"/>
                        </a:lnTo>
                        <a:lnTo>
                          <a:pt x="74108" y="6124"/>
                        </a:lnTo>
                        <a:lnTo>
                          <a:pt x="73540" y="5904"/>
                        </a:lnTo>
                        <a:lnTo>
                          <a:pt x="72995" y="5721"/>
                        </a:lnTo>
                        <a:lnTo>
                          <a:pt x="72405" y="5537"/>
                        </a:lnTo>
                        <a:lnTo>
                          <a:pt x="71838" y="5354"/>
                        </a:lnTo>
                        <a:lnTo>
                          <a:pt x="71249" y="5244"/>
                        </a:lnTo>
                        <a:lnTo>
                          <a:pt x="70681" y="5134"/>
                        </a:lnTo>
                        <a:lnTo>
                          <a:pt x="70092" y="5097"/>
                        </a:lnTo>
                        <a:lnTo>
                          <a:pt x="69503" y="5061"/>
                        </a:lnTo>
                        <a:lnTo>
                          <a:pt x="68914" y="5061"/>
                        </a:lnTo>
                        <a:lnTo>
                          <a:pt x="68914" y="5061"/>
                        </a:lnTo>
                        <a:lnTo>
                          <a:pt x="68063" y="5097"/>
                        </a:lnTo>
                        <a:lnTo>
                          <a:pt x="67234" y="5171"/>
                        </a:lnTo>
                        <a:lnTo>
                          <a:pt x="66404" y="5317"/>
                        </a:lnTo>
                        <a:lnTo>
                          <a:pt x="65619" y="5537"/>
                        </a:lnTo>
                        <a:lnTo>
                          <a:pt x="64811" y="5794"/>
                        </a:lnTo>
                        <a:lnTo>
                          <a:pt x="64026" y="6161"/>
                        </a:lnTo>
                        <a:lnTo>
                          <a:pt x="63240" y="6528"/>
                        </a:lnTo>
                        <a:lnTo>
                          <a:pt x="62476" y="6968"/>
                        </a:lnTo>
                        <a:lnTo>
                          <a:pt x="62476" y="6968"/>
                        </a:lnTo>
                        <a:lnTo>
                          <a:pt x="62280" y="7041"/>
                        </a:lnTo>
                        <a:lnTo>
                          <a:pt x="62018" y="7151"/>
                        </a:lnTo>
                        <a:lnTo>
                          <a:pt x="61734" y="7224"/>
                        </a:lnTo>
                        <a:lnTo>
                          <a:pt x="61385" y="7224"/>
                        </a:lnTo>
                        <a:lnTo>
                          <a:pt x="61385" y="7224"/>
                        </a:lnTo>
                        <a:lnTo>
                          <a:pt x="61102" y="7224"/>
                        </a:lnTo>
                        <a:lnTo>
                          <a:pt x="60752" y="7151"/>
                        </a:lnTo>
                        <a:lnTo>
                          <a:pt x="60425" y="7041"/>
                        </a:lnTo>
                        <a:lnTo>
                          <a:pt x="60076" y="6931"/>
                        </a:lnTo>
                        <a:lnTo>
                          <a:pt x="59727" y="6748"/>
                        </a:lnTo>
                        <a:lnTo>
                          <a:pt x="59356" y="6528"/>
                        </a:lnTo>
                        <a:lnTo>
                          <a:pt x="59007" y="6234"/>
                        </a:lnTo>
                        <a:lnTo>
                          <a:pt x="58679" y="5904"/>
                        </a:lnTo>
                        <a:lnTo>
                          <a:pt x="58679" y="5904"/>
                        </a:lnTo>
                        <a:lnTo>
                          <a:pt x="57981" y="5171"/>
                        </a:lnTo>
                        <a:lnTo>
                          <a:pt x="57304" y="4511"/>
                        </a:lnTo>
                        <a:lnTo>
                          <a:pt x="56606" y="3887"/>
                        </a:lnTo>
                        <a:lnTo>
                          <a:pt x="55908" y="3337"/>
                        </a:lnTo>
                        <a:lnTo>
                          <a:pt x="55166" y="2787"/>
                        </a:lnTo>
                        <a:lnTo>
                          <a:pt x="54424" y="2347"/>
                        </a:lnTo>
                        <a:lnTo>
                          <a:pt x="53682" y="1907"/>
                        </a:lnTo>
                        <a:lnTo>
                          <a:pt x="52918" y="1466"/>
                        </a:lnTo>
                        <a:lnTo>
                          <a:pt x="52154" y="1136"/>
                        </a:lnTo>
                        <a:lnTo>
                          <a:pt x="51369" y="843"/>
                        </a:lnTo>
                        <a:lnTo>
                          <a:pt x="50583" y="586"/>
                        </a:lnTo>
                        <a:lnTo>
                          <a:pt x="49776" y="403"/>
                        </a:lnTo>
                        <a:lnTo>
                          <a:pt x="48947" y="220"/>
                        </a:lnTo>
                        <a:lnTo>
                          <a:pt x="48139" y="110"/>
                        </a:lnTo>
                        <a:lnTo>
                          <a:pt x="47310" y="36"/>
                        </a:lnTo>
                        <a:lnTo>
                          <a:pt x="46437" y="0"/>
                        </a:lnTo>
                        <a:lnTo>
                          <a:pt x="46437" y="0"/>
                        </a:lnTo>
                        <a:lnTo>
                          <a:pt x="45564" y="36"/>
                        </a:lnTo>
                        <a:lnTo>
                          <a:pt x="44713" y="146"/>
                        </a:lnTo>
                        <a:lnTo>
                          <a:pt x="43862" y="256"/>
                        </a:lnTo>
                        <a:lnTo>
                          <a:pt x="43011" y="440"/>
                        </a:lnTo>
                        <a:lnTo>
                          <a:pt x="42204" y="696"/>
                        </a:lnTo>
                        <a:lnTo>
                          <a:pt x="41374" y="1026"/>
                        </a:lnTo>
                        <a:lnTo>
                          <a:pt x="40589" y="1356"/>
                        </a:lnTo>
                        <a:lnTo>
                          <a:pt x="39803" y="1760"/>
                        </a:lnTo>
                        <a:lnTo>
                          <a:pt x="39018" y="2200"/>
                        </a:lnTo>
                        <a:lnTo>
                          <a:pt x="38254" y="2713"/>
                        </a:lnTo>
                        <a:lnTo>
                          <a:pt x="37490" y="3227"/>
                        </a:lnTo>
                        <a:lnTo>
                          <a:pt x="36770" y="3850"/>
                        </a:lnTo>
                        <a:lnTo>
                          <a:pt x="36050" y="4474"/>
                        </a:lnTo>
                        <a:lnTo>
                          <a:pt x="35330" y="5134"/>
                        </a:lnTo>
                        <a:lnTo>
                          <a:pt x="34653" y="5867"/>
                        </a:lnTo>
                        <a:lnTo>
                          <a:pt x="33977" y="6601"/>
                        </a:lnTo>
                        <a:lnTo>
                          <a:pt x="33300" y="7408"/>
                        </a:lnTo>
                        <a:lnTo>
                          <a:pt x="32667" y="8251"/>
                        </a:lnTo>
                        <a:lnTo>
                          <a:pt x="32056" y="9132"/>
                        </a:lnTo>
                        <a:lnTo>
                          <a:pt x="31467" y="10012"/>
                        </a:lnTo>
                        <a:lnTo>
                          <a:pt x="30900" y="11002"/>
                        </a:lnTo>
                        <a:lnTo>
                          <a:pt x="30332" y="11955"/>
                        </a:lnTo>
                        <a:lnTo>
                          <a:pt x="29809" y="12982"/>
                        </a:lnTo>
                        <a:lnTo>
                          <a:pt x="29285" y="14046"/>
                        </a:lnTo>
                        <a:lnTo>
                          <a:pt x="28805" y="15110"/>
                        </a:lnTo>
                        <a:lnTo>
                          <a:pt x="28346" y="16246"/>
                        </a:lnTo>
                        <a:lnTo>
                          <a:pt x="27910" y="17383"/>
                        </a:lnTo>
                        <a:lnTo>
                          <a:pt x="27474" y="18557"/>
                        </a:lnTo>
                        <a:lnTo>
                          <a:pt x="27081" y="19767"/>
                        </a:lnTo>
                        <a:lnTo>
                          <a:pt x="26732" y="20977"/>
                        </a:lnTo>
                        <a:lnTo>
                          <a:pt x="26404" y="22224"/>
                        </a:lnTo>
                        <a:lnTo>
                          <a:pt x="26077" y="23508"/>
                        </a:lnTo>
                        <a:lnTo>
                          <a:pt x="26077" y="23508"/>
                        </a:lnTo>
                        <a:lnTo>
                          <a:pt x="25924" y="24168"/>
                        </a:lnTo>
                        <a:lnTo>
                          <a:pt x="25837" y="24535"/>
                        </a:lnTo>
                        <a:lnTo>
                          <a:pt x="25706" y="24902"/>
                        </a:lnTo>
                        <a:lnTo>
                          <a:pt x="25575" y="25305"/>
                        </a:lnTo>
                        <a:lnTo>
                          <a:pt x="25400" y="25709"/>
                        </a:lnTo>
                        <a:lnTo>
                          <a:pt x="25204" y="26112"/>
                        </a:lnTo>
                        <a:lnTo>
                          <a:pt x="25008" y="26479"/>
                        </a:lnTo>
                        <a:lnTo>
                          <a:pt x="24789" y="26845"/>
                        </a:lnTo>
                        <a:lnTo>
                          <a:pt x="24528" y="27212"/>
                        </a:lnTo>
                        <a:lnTo>
                          <a:pt x="24244" y="27579"/>
                        </a:lnTo>
                        <a:lnTo>
                          <a:pt x="23938" y="27872"/>
                        </a:lnTo>
                        <a:lnTo>
                          <a:pt x="23589" y="28166"/>
                        </a:lnTo>
                        <a:lnTo>
                          <a:pt x="23196" y="28386"/>
                        </a:lnTo>
                        <a:lnTo>
                          <a:pt x="22782" y="28569"/>
                        </a:lnTo>
                        <a:lnTo>
                          <a:pt x="22345" y="28716"/>
                        </a:lnTo>
                        <a:lnTo>
                          <a:pt x="22345" y="28716"/>
                        </a:lnTo>
                        <a:lnTo>
                          <a:pt x="21778" y="28899"/>
                        </a:lnTo>
                        <a:lnTo>
                          <a:pt x="21167" y="29046"/>
                        </a:lnTo>
                        <a:lnTo>
                          <a:pt x="20600" y="29266"/>
                        </a:lnTo>
                        <a:lnTo>
                          <a:pt x="20010" y="29486"/>
                        </a:lnTo>
                        <a:lnTo>
                          <a:pt x="19465" y="29706"/>
                        </a:lnTo>
                        <a:lnTo>
                          <a:pt x="18876" y="29963"/>
                        </a:lnTo>
                        <a:lnTo>
                          <a:pt x="18330" y="30256"/>
                        </a:lnTo>
                        <a:lnTo>
                          <a:pt x="17763" y="30550"/>
                        </a:lnTo>
                        <a:lnTo>
                          <a:pt x="17217" y="30843"/>
                        </a:lnTo>
                        <a:lnTo>
                          <a:pt x="16693" y="31210"/>
                        </a:lnTo>
                        <a:lnTo>
                          <a:pt x="16148" y="31577"/>
                        </a:lnTo>
                        <a:lnTo>
                          <a:pt x="15602" y="31943"/>
                        </a:lnTo>
                        <a:lnTo>
                          <a:pt x="15079" y="32347"/>
                        </a:lnTo>
                        <a:lnTo>
                          <a:pt x="14577" y="32750"/>
                        </a:lnTo>
                        <a:lnTo>
                          <a:pt x="14053" y="33190"/>
                        </a:lnTo>
                        <a:lnTo>
                          <a:pt x="13551" y="33630"/>
                        </a:lnTo>
                        <a:lnTo>
                          <a:pt x="13049" y="34107"/>
                        </a:lnTo>
                        <a:lnTo>
                          <a:pt x="12547" y="34584"/>
                        </a:lnTo>
                        <a:lnTo>
                          <a:pt x="12067" y="35097"/>
                        </a:lnTo>
                        <a:lnTo>
                          <a:pt x="11587" y="35611"/>
                        </a:lnTo>
                        <a:lnTo>
                          <a:pt x="11129" y="36161"/>
                        </a:lnTo>
                        <a:lnTo>
                          <a:pt x="10649" y="36711"/>
                        </a:lnTo>
                        <a:lnTo>
                          <a:pt x="10190" y="37261"/>
                        </a:lnTo>
                        <a:lnTo>
                          <a:pt x="9754" y="37848"/>
                        </a:lnTo>
                        <a:lnTo>
                          <a:pt x="9296" y="38471"/>
                        </a:lnTo>
                        <a:lnTo>
                          <a:pt x="8881" y="39058"/>
                        </a:lnTo>
                        <a:lnTo>
                          <a:pt x="8445" y="39718"/>
                        </a:lnTo>
                        <a:lnTo>
                          <a:pt x="8030" y="40342"/>
                        </a:lnTo>
                        <a:lnTo>
                          <a:pt x="7615" y="41002"/>
                        </a:lnTo>
                        <a:lnTo>
                          <a:pt x="7223" y="41699"/>
                        </a:lnTo>
                        <a:lnTo>
                          <a:pt x="6852" y="42359"/>
                        </a:lnTo>
                        <a:lnTo>
                          <a:pt x="6459" y="43056"/>
                        </a:lnTo>
                        <a:lnTo>
                          <a:pt x="6088" y="43789"/>
                        </a:lnTo>
                        <a:lnTo>
                          <a:pt x="5717" y="44523"/>
                        </a:lnTo>
                        <a:lnTo>
                          <a:pt x="5368" y="45256"/>
                        </a:lnTo>
                        <a:lnTo>
                          <a:pt x="5019" y="46026"/>
                        </a:lnTo>
                        <a:lnTo>
                          <a:pt x="4691" y="46760"/>
                        </a:lnTo>
                        <a:lnTo>
                          <a:pt x="4364" y="47567"/>
                        </a:lnTo>
                        <a:lnTo>
                          <a:pt x="4058" y="48374"/>
                        </a:lnTo>
                        <a:lnTo>
                          <a:pt x="3753" y="49180"/>
                        </a:lnTo>
                        <a:lnTo>
                          <a:pt x="3447" y="49987"/>
                        </a:lnTo>
                        <a:lnTo>
                          <a:pt x="3186" y="50831"/>
                        </a:lnTo>
                        <a:lnTo>
                          <a:pt x="2902" y="51674"/>
                        </a:lnTo>
                        <a:lnTo>
                          <a:pt x="2640" y="52518"/>
                        </a:lnTo>
                        <a:lnTo>
                          <a:pt x="2400" y="53361"/>
                        </a:lnTo>
                        <a:lnTo>
                          <a:pt x="2160" y="54242"/>
                        </a:lnTo>
                        <a:lnTo>
                          <a:pt x="1920" y="55122"/>
                        </a:lnTo>
                        <a:lnTo>
                          <a:pt x="1723" y="56039"/>
                        </a:lnTo>
                        <a:lnTo>
                          <a:pt x="1527" y="56955"/>
                        </a:lnTo>
                        <a:lnTo>
                          <a:pt x="1331" y="57836"/>
                        </a:lnTo>
                        <a:lnTo>
                          <a:pt x="1156" y="58789"/>
                        </a:lnTo>
                        <a:lnTo>
                          <a:pt x="981" y="59743"/>
                        </a:lnTo>
                        <a:lnTo>
                          <a:pt x="829" y="60660"/>
                        </a:lnTo>
                        <a:lnTo>
                          <a:pt x="676" y="61613"/>
                        </a:lnTo>
                        <a:lnTo>
                          <a:pt x="545" y="62567"/>
                        </a:lnTo>
                        <a:lnTo>
                          <a:pt x="436" y="63557"/>
                        </a:lnTo>
                        <a:lnTo>
                          <a:pt x="327" y="64511"/>
                        </a:lnTo>
                        <a:lnTo>
                          <a:pt x="261" y="65501"/>
                        </a:lnTo>
                        <a:lnTo>
                          <a:pt x="174" y="66491"/>
                        </a:lnTo>
                        <a:lnTo>
                          <a:pt x="109" y="67481"/>
                        </a:lnTo>
                        <a:lnTo>
                          <a:pt x="65" y="68471"/>
                        </a:lnTo>
                        <a:lnTo>
                          <a:pt x="21" y="69535"/>
                        </a:lnTo>
                        <a:lnTo>
                          <a:pt x="21" y="70525"/>
                        </a:lnTo>
                        <a:lnTo>
                          <a:pt x="0" y="71552"/>
                        </a:lnTo>
                        <a:lnTo>
                          <a:pt x="0" y="71552"/>
                        </a:lnTo>
                        <a:lnTo>
                          <a:pt x="21" y="72689"/>
                        </a:lnTo>
                        <a:lnTo>
                          <a:pt x="21" y="73789"/>
                        </a:lnTo>
                        <a:lnTo>
                          <a:pt x="65" y="74853"/>
                        </a:lnTo>
                        <a:lnTo>
                          <a:pt x="130" y="75953"/>
                        </a:lnTo>
                        <a:lnTo>
                          <a:pt x="196" y="77053"/>
                        </a:lnTo>
                        <a:lnTo>
                          <a:pt x="283" y="78117"/>
                        </a:lnTo>
                        <a:lnTo>
                          <a:pt x="392" y="79217"/>
                        </a:lnTo>
                        <a:lnTo>
                          <a:pt x="523" y="80281"/>
                        </a:lnTo>
                        <a:lnTo>
                          <a:pt x="654" y="81308"/>
                        </a:lnTo>
                        <a:lnTo>
                          <a:pt x="807" y="82334"/>
                        </a:lnTo>
                        <a:lnTo>
                          <a:pt x="981" y="83361"/>
                        </a:lnTo>
                        <a:lnTo>
                          <a:pt x="1156" y="84425"/>
                        </a:lnTo>
                        <a:lnTo>
                          <a:pt x="1352" y="85415"/>
                        </a:lnTo>
                        <a:lnTo>
                          <a:pt x="1549" y="86405"/>
                        </a:lnTo>
                        <a:lnTo>
                          <a:pt x="1789" y="87396"/>
                        </a:lnTo>
                        <a:lnTo>
                          <a:pt x="2029" y="88386"/>
                        </a:lnTo>
                        <a:lnTo>
                          <a:pt x="2269" y="89339"/>
                        </a:lnTo>
                        <a:lnTo>
                          <a:pt x="2531" y="90293"/>
                        </a:lnTo>
                        <a:lnTo>
                          <a:pt x="2815" y="91210"/>
                        </a:lnTo>
                        <a:lnTo>
                          <a:pt x="3098" y="92127"/>
                        </a:lnTo>
                        <a:lnTo>
                          <a:pt x="3404" y="93080"/>
                        </a:lnTo>
                        <a:lnTo>
                          <a:pt x="3709" y="93960"/>
                        </a:lnTo>
                        <a:lnTo>
                          <a:pt x="4058" y="94841"/>
                        </a:lnTo>
                        <a:lnTo>
                          <a:pt x="4386" y="95684"/>
                        </a:lnTo>
                        <a:lnTo>
                          <a:pt x="4735" y="96564"/>
                        </a:lnTo>
                        <a:lnTo>
                          <a:pt x="5106" y="97408"/>
                        </a:lnTo>
                        <a:lnTo>
                          <a:pt x="5477" y="98251"/>
                        </a:lnTo>
                        <a:lnTo>
                          <a:pt x="5870" y="99058"/>
                        </a:lnTo>
                        <a:lnTo>
                          <a:pt x="6262" y="99828"/>
                        </a:lnTo>
                        <a:lnTo>
                          <a:pt x="6677" y="100599"/>
                        </a:lnTo>
                        <a:lnTo>
                          <a:pt x="7114" y="101369"/>
                        </a:lnTo>
                        <a:lnTo>
                          <a:pt x="7528" y="102102"/>
                        </a:lnTo>
                        <a:lnTo>
                          <a:pt x="7965" y="102836"/>
                        </a:lnTo>
                        <a:lnTo>
                          <a:pt x="8423" y="103533"/>
                        </a:lnTo>
                        <a:lnTo>
                          <a:pt x="8881" y="104193"/>
                        </a:lnTo>
                        <a:lnTo>
                          <a:pt x="9361" y="104889"/>
                        </a:lnTo>
                        <a:lnTo>
                          <a:pt x="9841" y="105550"/>
                        </a:lnTo>
                        <a:lnTo>
                          <a:pt x="10321" y="106173"/>
                        </a:lnTo>
                        <a:lnTo>
                          <a:pt x="10823" y="106760"/>
                        </a:lnTo>
                        <a:lnTo>
                          <a:pt x="11325" y="107383"/>
                        </a:lnTo>
                        <a:lnTo>
                          <a:pt x="11849" y="107970"/>
                        </a:lnTo>
                        <a:lnTo>
                          <a:pt x="12373" y="108484"/>
                        </a:lnTo>
                        <a:lnTo>
                          <a:pt x="12918" y="109034"/>
                        </a:lnTo>
                        <a:lnTo>
                          <a:pt x="13442" y="109547"/>
                        </a:lnTo>
                        <a:lnTo>
                          <a:pt x="13987" y="110024"/>
                        </a:lnTo>
                        <a:lnTo>
                          <a:pt x="14555" y="110501"/>
                        </a:lnTo>
                        <a:lnTo>
                          <a:pt x="15122" y="110941"/>
                        </a:lnTo>
                        <a:lnTo>
                          <a:pt x="15711" y="111381"/>
                        </a:lnTo>
                        <a:lnTo>
                          <a:pt x="16279" y="111748"/>
                        </a:lnTo>
                        <a:lnTo>
                          <a:pt x="16846" y="112114"/>
                        </a:lnTo>
                        <a:lnTo>
                          <a:pt x="17457" y="112481"/>
                        </a:lnTo>
                        <a:lnTo>
                          <a:pt x="18068" y="112811"/>
                        </a:lnTo>
                        <a:lnTo>
                          <a:pt x="18657" y="113105"/>
                        </a:lnTo>
                        <a:lnTo>
                          <a:pt x="19268" y="113398"/>
                        </a:lnTo>
                        <a:lnTo>
                          <a:pt x="19879" y="113655"/>
                        </a:lnTo>
                        <a:lnTo>
                          <a:pt x="20512" y="113875"/>
                        </a:lnTo>
                        <a:lnTo>
                          <a:pt x="21145" y="114095"/>
                        </a:lnTo>
                        <a:lnTo>
                          <a:pt x="21778" y="114242"/>
                        </a:lnTo>
                        <a:lnTo>
                          <a:pt x="22411" y="114388"/>
                        </a:lnTo>
                        <a:lnTo>
                          <a:pt x="23066" y="114535"/>
                        </a:lnTo>
                        <a:lnTo>
                          <a:pt x="23720" y="114608"/>
                        </a:lnTo>
                        <a:lnTo>
                          <a:pt x="24375" y="114682"/>
                        </a:lnTo>
                        <a:lnTo>
                          <a:pt x="25051" y="114755"/>
                        </a:lnTo>
                        <a:lnTo>
                          <a:pt x="25706" y="114755"/>
                        </a:lnTo>
                        <a:lnTo>
                          <a:pt x="25706" y="114755"/>
                        </a:lnTo>
                        <a:lnTo>
                          <a:pt x="26448" y="114718"/>
                        </a:lnTo>
                        <a:lnTo>
                          <a:pt x="27168" y="114645"/>
                        </a:lnTo>
                        <a:lnTo>
                          <a:pt x="27866" y="114498"/>
                        </a:lnTo>
                        <a:lnTo>
                          <a:pt x="28608" y="114352"/>
                        </a:lnTo>
                        <a:lnTo>
                          <a:pt x="30005" y="113985"/>
                        </a:lnTo>
                        <a:lnTo>
                          <a:pt x="30725" y="113838"/>
                        </a:lnTo>
                        <a:lnTo>
                          <a:pt x="31402" y="113691"/>
                        </a:lnTo>
                        <a:lnTo>
                          <a:pt x="31402" y="113691"/>
                        </a:lnTo>
                        <a:lnTo>
                          <a:pt x="31663" y="113655"/>
                        </a:lnTo>
                        <a:lnTo>
                          <a:pt x="31947" y="113618"/>
                        </a:lnTo>
                        <a:lnTo>
                          <a:pt x="31947" y="113618"/>
                        </a:lnTo>
                        <a:lnTo>
                          <a:pt x="32231" y="113655"/>
                        </a:lnTo>
                        <a:lnTo>
                          <a:pt x="32515" y="113691"/>
                        </a:lnTo>
                        <a:lnTo>
                          <a:pt x="33104" y="113801"/>
                        </a:lnTo>
                        <a:lnTo>
                          <a:pt x="33693" y="113985"/>
                        </a:lnTo>
                        <a:lnTo>
                          <a:pt x="34260" y="114205"/>
                        </a:lnTo>
                        <a:lnTo>
                          <a:pt x="34806" y="114498"/>
                        </a:lnTo>
                        <a:lnTo>
                          <a:pt x="35286" y="114792"/>
                        </a:lnTo>
                        <a:lnTo>
                          <a:pt x="35679" y="115085"/>
                        </a:lnTo>
                        <a:lnTo>
                          <a:pt x="35831" y="115268"/>
                        </a:lnTo>
                        <a:lnTo>
                          <a:pt x="35984" y="115378"/>
                        </a:lnTo>
                        <a:lnTo>
                          <a:pt x="35984" y="115378"/>
                        </a:lnTo>
                        <a:lnTo>
                          <a:pt x="36573" y="116075"/>
                        </a:lnTo>
                        <a:lnTo>
                          <a:pt x="37206" y="116735"/>
                        </a:lnTo>
                        <a:lnTo>
                          <a:pt x="37839" y="117322"/>
                        </a:lnTo>
                        <a:lnTo>
                          <a:pt x="38472" y="117909"/>
                        </a:lnTo>
                        <a:lnTo>
                          <a:pt x="39127" y="118459"/>
                        </a:lnTo>
                        <a:lnTo>
                          <a:pt x="39781" y="119009"/>
                        </a:lnTo>
                        <a:lnTo>
                          <a:pt x="40458" y="119523"/>
                        </a:lnTo>
                        <a:lnTo>
                          <a:pt x="41112" y="119963"/>
                        </a:lnTo>
                        <a:lnTo>
                          <a:pt x="41112" y="110794"/>
                        </a:lnTo>
                        <a:lnTo>
                          <a:pt x="41112" y="110794"/>
                        </a:lnTo>
                        <a:lnTo>
                          <a:pt x="40545" y="110281"/>
                        </a:lnTo>
                        <a:lnTo>
                          <a:pt x="39956" y="109731"/>
                        </a:lnTo>
                        <a:lnTo>
                          <a:pt x="39367" y="109107"/>
                        </a:lnTo>
                        <a:lnTo>
                          <a:pt x="38799" y="108447"/>
                        </a:lnTo>
                        <a:lnTo>
                          <a:pt x="38799" y="108447"/>
                        </a:lnTo>
                        <a:lnTo>
                          <a:pt x="38472" y="108117"/>
                        </a:lnTo>
                        <a:lnTo>
                          <a:pt x="38145" y="107823"/>
                        </a:lnTo>
                        <a:lnTo>
                          <a:pt x="37774" y="107493"/>
                        </a:lnTo>
                        <a:lnTo>
                          <a:pt x="37381" y="107200"/>
                        </a:lnTo>
                        <a:lnTo>
                          <a:pt x="36966" y="106907"/>
                        </a:lnTo>
                        <a:lnTo>
                          <a:pt x="36552" y="106613"/>
                        </a:lnTo>
                        <a:lnTo>
                          <a:pt x="36093" y="106393"/>
                        </a:lnTo>
                        <a:lnTo>
                          <a:pt x="35657" y="106136"/>
                        </a:lnTo>
                        <a:lnTo>
                          <a:pt x="35199" y="105953"/>
                        </a:lnTo>
                        <a:lnTo>
                          <a:pt x="34719" y="105770"/>
                        </a:lnTo>
                        <a:lnTo>
                          <a:pt x="34260" y="105623"/>
                        </a:lnTo>
                        <a:lnTo>
                          <a:pt x="33780" y="105476"/>
                        </a:lnTo>
                        <a:lnTo>
                          <a:pt x="33300" y="105403"/>
                        </a:lnTo>
                        <a:lnTo>
                          <a:pt x="32842" y="105293"/>
                        </a:lnTo>
                        <a:lnTo>
                          <a:pt x="32405" y="105256"/>
                        </a:lnTo>
                        <a:lnTo>
                          <a:pt x="31947" y="105256"/>
                        </a:lnTo>
                        <a:lnTo>
                          <a:pt x="31947" y="105256"/>
                        </a:lnTo>
                        <a:lnTo>
                          <a:pt x="31402" y="105256"/>
                        </a:lnTo>
                        <a:lnTo>
                          <a:pt x="30834" y="105366"/>
                        </a:lnTo>
                        <a:lnTo>
                          <a:pt x="30834" y="105366"/>
                        </a:lnTo>
                        <a:lnTo>
                          <a:pt x="29852" y="105586"/>
                        </a:lnTo>
                        <a:lnTo>
                          <a:pt x="28892" y="105806"/>
                        </a:lnTo>
                        <a:lnTo>
                          <a:pt x="28892" y="105806"/>
                        </a:lnTo>
                        <a:lnTo>
                          <a:pt x="28041" y="106026"/>
                        </a:lnTo>
                        <a:lnTo>
                          <a:pt x="27212" y="106210"/>
                        </a:lnTo>
                        <a:lnTo>
                          <a:pt x="26448" y="106320"/>
                        </a:lnTo>
                        <a:lnTo>
                          <a:pt x="26077" y="106356"/>
                        </a:lnTo>
                        <a:lnTo>
                          <a:pt x="25706" y="106356"/>
                        </a:lnTo>
                        <a:lnTo>
                          <a:pt x="25706" y="106356"/>
                        </a:lnTo>
                        <a:lnTo>
                          <a:pt x="25182" y="106356"/>
                        </a:lnTo>
                        <a:lnTo>
                          <a:pt x="24637" y="106320"/>
                        </a:lnTo>
                        <a:lnTo>
                          <a:pt x="24113" y="106283"/>
                        </a:lnTo>
                        <a:lnTo>
                          <a:pt x="23589" y="106173"/>
                        </a:lnTo>
                        <a:lnTo>
                          <a:pt x="23066" y="106100"/>
                        </a:lnTo>
                        <a:lnTo>
                          <a:pt x="22542" y="105953"/>
                        </a:lnTo>
                        <a:lnTo>
                          <a:pt x="22018" y="105843"/>
                        </a:lnTo>
                        <a:lnTo>
                          <a:pt x="21516" y="105696"/>
                        </a:lnTo>
                        <a:lnTo>
                          <a:pt x="21014" y="105476"/>
                        </a:lnTo>
                        <a:lnTo>
                          <a:pt x="20512" y="105256"/>
                        </a:lnTo>
                        <a:lnTo>
                          <a:pt x="20032" y="105036"/>
                        </a:lnTo>
                        <a:lnTo>
                          <a:pt x="19552" y="104816"/>
                        </a:lnTo>
                        <a:lnTo>
                          <a:pt x="19072" y="104559"/>
                        </a:lnTo>
                        <a:lnTo>
                          <a:pt x="18592" y="104266"/>
                        </a:lnTo>
                        <a:lnTo>
                          <a:pt x="18112" y="103973"/>
                        </a:lnTo>
                        <a:lnTo>
                          <a:pt x="17632" y="103643"/>
                        </a:lnTo>
                        <a:lnTo>
                          <a:pt x="17195" y="103312"/>
                        </a:lnTo>
                        <a:lnTo>
                          <a:pt x="16715" y="102909"/>
                        </a:lnTo>
                        <a:lnTo>
                          <a:pt x="16279" y="102542"/>
                        </a:lnTo>
                        <a:lnTo>
                          <a:pt x="15821" y="102176"/>
                        </a:lnTo>
                        <a:lnTo>
                          <a:pt x="15406" y="101772"/>
                        </a:lnTo>
                        <a:lnTo>
                          <a:pt x="14948" y="101332"/>
                        </a:lnTo>
                        <a:lnTo>
                          <a:pt x="14555" y="100892"/>
                        </a:lnTo>
                        <a:lnTo>
                          <a:pt x="14118" y="100415"/>
                        </a:lnTo>
                        <a:lnTo>
                          <a:pt x="13704" y="99938"/>
                        </a:lnTo>
                        <a:lnTo>
                          <a:pt x="13311" y="99462"/>
                        </a:lnTo>
                        <a:lnTo>
                          <a:pt x="12918" y="98948"/>
                        </a:lnTo>
                        <a:lnTo>
                          <a:pt x="12547" y="98435"/>
                        </a:lnTo>
                        <a:lnTo>
                          <a:pt x="12154" y="97848"/>
                        </a:lnTo>
                        <a:lnTo>
                          <a:pt x="11783" y="97334"/>
                        </a:lnTo>
                        <a:lnTo>
                          <a:pt x="11412" y="96748"/>
                        </a:lnTo>
                        <a:lnTo>
                          <a:pt x="11063" y="96161"/>
                        </a:lnTo>
                        <a:lnTo>
                          <a:pt x="10714" y="95574"/>
                        </a:lnTo>
                        <a:lnTo>
                          <a:pt x="10387" y="94951"/>
                        </a:lnTo>
                        <a:lnTo>
                          <a:pt x="10038" y="94327"/>
                        </a:lnTo>
                        <a:lnTo>
                          <a:pt x="9732" y="93704"/>
                        </a:lnTo>
                        <a:lnTo>
                          <a:pt x="9405" y="93044"/>
                        </a:lnTo>
                        <a:lnTo>
                          <a:pt x="9121" y="92383"/>
                        </a:lnTo>
                        <a:lnTo>
                          <a:pt x="8816" y="91687"/>
                        </a:lnTo>
                        <a:lnTo>
                          <a:pt x="8510" y="91026"/>
                        </a:lnTo>
                        <a:lnTo>
                          <a:pt x="8248" y="90330"/>
                        </a:lnTo>
                        <a:lnTo>
                          <a:pt x="7986" y="89596"/>
                        </a:lnTo>
                        <a:lnTo>
                          <a:pt x="7746" y="88899"/>
                        </a:lnTo>
                        <a:lnTo>
                          <a:pt x="7484" y="88129"/>
                        </a:lnTo>
                        <a:lnTo>
                          <a:pt x="7244" y="87396"/>
                        </a:lnTo>
                        <a:lnTo>
                          <a:pt x="7026" y="86625"/>
                        </a:lnTo>
                        <a:lnTo>
                          <a:pt x="6830" y="85892"/>
                        </a:lnTo>
                        <a:lnTo>
                          <a:pt x="6612" y="85085"/>
                        </a:lnTo>
                        <a:lnTo>
                          <a:pt x="6415" y="84315"/>
                        </a:lnTo>
                        <a:lnTo>
                          <a:pt x="6241" y="83508"/>
                        </a:lnTo>
                        <a:lnTo>
                          <a:pt x="6088" y="82701"/>
                        </a:lnTo>
                        <a:lnTo>
                          <a:pt x="5913" y="81894"/>
                        </a:lnTo>
                        <a:lnTo>
                          <a:pt x="5761" y="81088"/>
                        </a:lnTo>
                        <a:lnTo>
                          <a:pt x="5630" y="80244"/>
                        </a:lnTo>
                        <a:lnTo>
                          <a:pt x="5521" y="79400"/>
                        </a:lnTo>
                        <a:lnTo>
                          <a:pt x="5411" y="78557"/>
                        </a:lnTo>
                        <a:lnTo>
                          <a:pt x="5324" y="77713"/>
                        </a:lnTo>
                        <a:lnTo>
                          <a:pt x="5215" y="76833"/>
                        </a:lnTo>
                        <a:lnTo>
                          <a:pt x="5150" y="75990"/>
                        </a:lnTo>
                        <a:lnTo>
                          <a:pt x="5084" y="75110"/>
                        </a:lnTo>
                        <a:lnTo>
                          <a:pt x="5040" y="74229"/>
                        </a:lnTo>
                        <a:lnTo>
                          <a:pt x="5019" y="73349"/>
                        </a:lnTo>
                        <a:lnTo>
                          <a:pt x="4975" y="72469"/>
                        </a:lnTo>
                        <a:lnTo>
                          <a:pt x="4975" y="71552"/>
                        </a:lnTo>
                        <a:lnTo>
                          <a:pt x="4975" y="71552"/>
                        </a:lnTo>
                        <a:lnTo>
                          <a:pt x="4997" y="69975"/>
                        </a:lnTo>
                        <a:lnTo>
                          <a:pt x="5084" y="68398"/>
                        </a:lnTo>
                        <a:lnTo>
                          <a:pt x="5171" y="66858"/>
                        </a:lnTo>
                        <a:lnTo>
                          <a:pt x="5324" y="65281"/>
                        </a:lnTo>
                        <a:lnTo>
                          <a:pt x="5521" y="63777"/>
                        </a:lnTo>
                        <a:lnTo>
                          <a:pt x="5739" y="62273"/>
                        </a:lnTo>
                        <a:lnTo>
                          <a:pt x="6022" y="60770"/>
                        </a:lnTo>
                        <a:lnTo>
                          <a:pt x="6328" y="59303"/>
                        </a:lnTo>
                        <a:lnTo>
                          <a:pt x="6677" y="57836"/>
                        </a:lnTo>
                        <a:lnTo>
                          <a:pt x="7070" y="56442"/>
                        </a:lnTo>
                        <a:lnTo>
                          <a:pt x="7484" y="55085"/>
                        </a:lnTo>
                        <a:lnTo>
                          <a:pt x="7965" y="53691"/>
                        </a:lnTo>
                        <a:lnTo>
                          <a:pt x="8466" y="52371"/>
                        </a:lnTo>
                        <a:lnTo>
                          <a:pt x="9012" y="51088"/>
                        </a:lnTo>
                        <a:lnTo>
                          <a:pt x="9558" y="49841"/>
                        </a:lnTo>
                        <a:lnTo>
                          <a:pt x="10169" y="48667"/>
                        </a:lnTo>
                        <a:lnTo>
                          <a:pt x="10169" y="48667"/>
                        </a:lnTo>
                        <a:lnTo>
                          <a:pt x="10801" y="47493"/>
                        </a:lnTo>
                        <a:lnTo>
                          <a:pt x="11478" y="46393"/>
                        </a:lnTo>
                        <a:lnTo>
                          <a:pt x="12176" y="45330"/>
                        </a:lnTo>
                        <a:lnTo>
                          <a:pt x="12896" y="44376"/>
                        </a:lnTo>
                        <a:lnTo>
                          <a:pt x="13638" y="43386"/>
                        </a:lnTo>
                        <a:lnTo>
                          <a:pt x="14402" y="42542"/>
                        </a:lnTo>
                        <a:lnTo>
                          <a:pt x="15188" y="41699"/>
                        </a:lnTo>
                        <a:lnTo>
                          <a:pt x="15995" y="40929"/>
                        </a:lnTo>
                        <a:lnTo>
                          <a:pt x="16824" y="40232"/>
                        </a:lnTo>
                        <a:lnTo>
                          <a:pt x="17675" y="39572"/>
                        </a:lnTo>
                        <a:lnTo>
                          <a:pt x="18527" y="38985"/>
                        </a:lnTo>
                        <a:lnTo>
                          <a:pt x="19421" y="38471"/>
                        </a:lnTo>
                        <a:lnTo>
                          <a:pt x="20316" y="38031"/>
                        </a:lnTo>
                        <a:lnTo>
                          <a:pt x="21211" y="37628"/>
                        </a:lnTo>
                        <a:lnTo>
                          <a:pt x="22149" y="37261"/>
                        </a:lnTo>
                        <a:lnTo>
                          <a:pt x="23066" y="37004"/>
                        </a:lnTo>
                        <a:lnTo>
                          <a:pt x="23066" y="37004"/>
                        </a:lnTo>
                        <a:lnTo>
                          <a:pt x="23720" y="36821"/>
                        </a:lnTo>
                        <a:lnTo>
                          <a:pt x="24353" y="36564"/>
                        </a:lnTo>
                        <a:lnTo>
                          <a:pt x="24986" y="36234"/>
                        </a:lnTo>
                        <a:lnTo>
                          <a:pt x="25575" y="35831"/>
                        </a:lnTo>
                        <a:lnTo>
                          <a:pt x="26164" y="35354"/>
                        </a:lnTo>
                        <a:lnTo>
                          <a:pt x="26710" y="34877"/>
                        </a:lnTo>
                        <a:lnTo>
                          <a:pt x="27234" y="34254"/>
                        </a:lnTo>
                        <a:lnTo>
                          <a:pt x="27735" y="33594"/>
                        </a:lnTo>
                        <a:lnTo>
                          <a:pt x="28216" y="32933"/>
                        </a:lnTo>
                        <a:lnTo>
                          <a:pt x="28674" y="32163"/>
                        </a:lnTo>
                        <a:lnTo>
                          <a:pt x="29088" y="31356"/>
                        </a:lnTo>
                        <a:lnTo>
                          <a:pt x="29503" y="30476"/>
                        </a:lnTo>
                        <a:lnTo>
                          <a:pt x="29852" y="29559"/>
                        </a:lnTo>
                        <a:lnTo>
                          <a:pt x="30180" y="28606"/>
                        </a:lnTo>
                        <a:lnTo>
                          <a:pt x="30485" y="27616"/>
                        </a:lnTo>
                        <a:lnTo>
                          <a:pt x="30747" y="26552"/>
                        </a:lnTo>
                        <a:lnTo>
                          <a:pt x="30747" y="26552"/>
                        </a:lnTo>
                        <a:lnTo>
                          <a:pt x="30987" y="25525"/>
                        </a:lnTo>
                        <a:lnTo>
                          <a:pt x="31271" y="24535"/>
                        </a:lnTo>
                        <a:lnTo>
                          <a:pt x="31533" y="23581"/>
                        </a:lnTo>
                        <a:lnTo>
                          <a:pt x="31860" y="22628"/>
                        </a:lnTo>
                        <a:lnTo>
                          <a:pt x="32165" y="21711"/>
                        </a:lnTo>
                        <a:lnTo>
                          <a:pt x="32536" y="20831"/>
                        </a:lnTo>
                        <a:lnTo>
                          <a:pt x="32907" y="19987"/>
                        </a:lnTo>
                        <a:lnTo>
                          <a:pt x="33278" y="19144"/>
                        </a:lnTo>
                        <a:lnTo>
                          <a:pt x="33671" y="18300"/>
                        </a:lnTo>
                        <a:lnTo>
                          <a:pt x="34086" y="17530"/>
                        </a:lnTo>
                        <a:lnTo>
                          <a:pt x="34544" y="16760"/>
                        </a:lnTo>
                        <a:lnTo>
                          <a:pt x="34980" y="16026"/>
                        </a:lnTo>
                        <a:lnTo>
                          <a:pt x="35439" y="15330"/>
                        </a:lnTo>
                        <a:lnTo>
                          <a:pt x="35941" y="14669"/>
                        </a:lnTo>
                        <a:lnTo>
                          <a:pt x="36442" y="14009"/>
                        </a:lnTo>
                        <a:lnTo>
                          <a:pt x="36944" y="13422"/>
                        </a:lnTo>
                        <a:lnTo>
                          <a:pt x="37468" y="12799"/>
                        </a:lnTo>
                        <a:lnTo>
                          <a:pt x="37992" y="12286"/>
                        </a:lnTo>
                        <a:lnTo>
                          <a:pt x="38537" y="11735"/>
                        </a:lnTo>
                        <a:lnTo>
                          <a:pt x="39105" y="11259"/>
                        </a:lnTo>
                        <a:lnTo>
                          <a:pt x="39672" y="10855"/>
                        </a:lnTo>
                        <a:lnTo>
                          <a:pt x="40240" y="10415"/>
                        </a:lnTo>
                        <a:lnTo>
                          <a:pt x="40829" y="10048"/>
                        </a:lnTo>
                        <a:lnTo>
                          <a:pt x="41418" y="9718"/>
                        </a:lnTo>
                        <a:lnTo>
                          <a:pt x="42007" y="9388"/>
                        </a:lnTo>
                        <a:lnTo>
                          <a:pt x="42640" y="9132"/>
                        </a:lnTo>
                        <a:lnTo>
                          <a:pt x="43251" y="8948"/>
                        </a:lnTo>
                        <a:lnTo>
                          <a:pt x="43884" y="8728"/>
                        </a:lnTo>
                        <a:lnTo>
                          <a:pt x="44517" y="8581"/>
                        </a:lnTo>
                        <a:lnTo>
                          <a:pt x="45150" y="8508"/>
                        </a:lnTo>
                        <a:lnTo>
                          <a:pt x="45782" y="8435"/>
                        </a:lnTo>
                        <a:lnTo>
                          <a:pt x="46437" y="8398"/>
                        </a:lnTo>
                        <a:lnTo>
                          <a:pt x="46437" y="8398"/>
                        </a:lnTo>
                        <a:lnTo>
                          <a:pt x="47114" y="8435"/>
                        </a:lnTo>
                        <a:lnTo>
                          <a:pt x="47768" y="8471"/>
                        </a:lnTo>
                        <a:lnTo>
                          <a:pt x="48423" y="8545"/>
                        </a:lnTo>
                        <a:lnTo>
                          <a:pt x="49056" y="8691"/>
                        </a:lnTo>
                        <a:lnTo>
                          <a:pt x="49689" y="8838"/>
                        </a:lnTo>
                        <a:lnTo>
                          <a:pt x="50300" y="9022"/>
                        </a:lnTo>
                        <a:lnTo>
                          <a:pt x="50911" y="9242"/>
                        </a:lnTo>
                        <a:lnTo>
                          <a:pt x="51500" y="9535"/>
                        </a:lnTo>
                        <a:lnTo>
                          <a:pt x="52089" y="9792"/>
                        </a:lnTo>
                        <a:lnTo>
                          <a:pt x="52656" y="10158"/>
                        </a:lnTo>
                        <a:lnTo>
                          <a:pt x="53246" y="10525"/>
                        </a:lnTo>
                        <a:lnTo>
                          <a:pt x="53791" y="10929"/>
                        </a:lnTo>
                        <a:lnTo>
                          <a:pt x="54358" y="11369"/>
                        </a:lnTo>
                        <a:lnTo>
                          <a:pt x="54904" y="11845"/>
                        </a:lnTo>
                        <a:lnTo>
                          <a:pt x="55428" y="12359"/>
                        </a:lnTo>
                        <a:lnTo>
                          <a:pt x="55951" y="12946"/>
                        </a:lnTo>
                        <a:lnTo>
                          <a:pt x="55951" y="12946"/>
                        </a:lnTo>
                        <a:lnTo>
                          <a:pt x="56257" y="13239"/>
                        </a:lnTo>
                        <a:lnTo>
                          <a:pt x="56563" y="13533"/>
                        </a:lnTo>
                        <a:lnTo>
                          <a:pt x="56890" y="13826"/>
                        </a:lnTo>
                        <a:lnTo>
                          <a:pt x="57195" y="14046"/>
                        </a:lnTo>
                        <a:lnTo>
                          <a:pt x="57545" y="14303"/>
                        </a:lnTo>
                        <a:lnTo>
                          <a:pt x="57872" y="14523"/>
                        </a:lnTo>
                        <a:lnTo>
                          <a:pt x="58199" y="14743"/>
                        </a:lnTo>
                        <a:lnTo>
                          <a:pt x="58570" y="14889"/>
                        </a:lnTo>
                        <a:lnTo>
                          <a:pt x="58897" y="15110"/>
                        </a:lnTo>
                        <a:lnTo>
                          <a:pt x="59247" y="15220"/>
                        </a:lnTo>
                        <a:lnTo>
                          <a:pt x="59596" y="15330"/>
                        </a:lnTo>
                        <a:lnTo>
                          <a:pt x="59967" y="15440"/>
                        </a:lnTo>
                        <a:lnTo>
                          <a:pt x="60316" y="15513"/>
                        </a:lnTo>
                        <a:lnTo>
                          <a:pt x="60687" y="15550"/>
                        </a:lnTo>
                        <a:lnTo>
                          <a:pt x="61036" y="15586"/>
                        </a:lnTo>
                        <a:lnTo>
                          <a:pt x="61385" y="15623"/>
                        </a:lnTo>
                        <a:lnTo>
                          <a:pt x="61385" y="15623"/>
                        </a:lnTo>
                        <a:lnTo>
                          <a:pt x="61778" y="15586"/>
                        </a:lnTo>
                        <a:lnTo>
                          <a:pt x="62149" y="15550"/>
                        </a:lnTo>
                        <a:lnTo>
                          <a:pt x="62498" y="15513"/>
                        </a:lnTo>
                        <a:lnTo>
                          <a:pt x="62869" y="15403"/>
                        </a:lnTo>
                        <a:lnTo>
                          <a:pt x="63240" y="15330"/>
                        </a:lnTo>
                        <a:lnTo>
                          <a:pt x="63567" y="15146"/>
                        </a:lnTo>
                        <a:lnTo>
                          <a:pt x="63895" y="15000"/>
                        </a:lnTo>
                        <a:lnTo>
                          <a:pt x="64222" y="14816"/>
                        </a:lnTo>
                        <a:lnTo>
                          <a:pt x="64222" y="14816"/>
                        </a:lnTo>
                        <a:lnTo>
                          <a:pt x="64789" y="14486"/>
                        </a:lnTo>
                        <a:lnTo>
                          <a:pt x="65357" y="14229"/>
                        </a:lnTo>
                        <a:lnTo>
                          <a:pt x="65924" y="13973"/>
                        </a:lnTo>
                        <a:lnTo>
                          <a:pt x="66535" y="13789"/>
                        </a:lnTo>
                        <a:lnTo>
                          <a:pt x="67124" y="13606"/>
                        </a:lnTo>
                        <a:lnTo>
                          <a:pt x="67692" y="13496"/>
                        </a:lnTo>
                        <a:lnTo>
                          <a:pt x="68303" y="13422"/>
                        </a:lnTo>
                        <a:lnTo>
                          <a:pt x="68914" y="13422"/>
                        </a:lnTo>
                        <a:lnTo>
                          <a:pt x="68914" y="13422"/>
                        </a:lnTo>
                        <a:lnTo>
                          <a:pt x="69350" y="13422"/>
                        </a:lnTo>
                        <a:lnTo>
                          <a:pt x="69809" y="13459"/>
                        </a:lnTo>
                        <a:lnTo>
                          <a:pt x="70245" y="13496"/>
                        </a:lnTo>
                        <a:lnTo>
                          <a:pt x="70703" y="13606"/>
                        </a:lnTo>
                        <a:lnTo>
                          <a:pt x="71118" y="13643"/>
                        </a:lnTo>
                        <a:lnTo>
                          <a:pt x="71554" y="13789"/>
                        </a:lnTo>
                        <a:lnTo>
                          <a:pt x="71969" y="13899"/>
                        </a:lnTo>
                        <a:lnTo>
                          <a:pt x="72384" y="14046"/>
                        </a:lnTo>
                        <a:lnTo>
                          <a:pt x="72798" y="14229"/>
                        </a:lnTo>
                        <a:lnTo>
                          <a:pt x="73213" y="14413"/>
                        </a:lnTo>
                        <a:lnTo>
                          <a:pt x="73627" y="14596"/>
                        </a:lnTo>
                        <a:lnTo>
                          <a:pt x="73998" y="14816"/>
                        </a:lnTo>
                        <a:lnTo>
                          <a:pt x="74369" y="15036"/>
                        </a:lnTo>
                        <a:lnTo>
                          <a:pt x="74762" y="15293"/>
                        </a:lnTo>
                        <a:lnTo>
                          <a:pt x="75133" y="15550"/>
                        </a:lnTo>
                        <a:lnTo>
                          <a:pt x="75482" y="15843"/>
                        </a:lnTo>
                        <a:lnTo>
                          <a:pt x="75831" y="16136"/>
                        </a:lnTo>
                        <a:lnTo>
                          <a:pt x="76159" y="16430"/>
                        </a:lnTo>
                        <a:lnTo>
                          <a:pt x="76486" y="16760"/>
                        </a:lnTo>
                        <a:lnTo>
                          <a:pt x="76813" y="17090"/>
                        </a:lnTo>
                        <a:lnTo>
                          <a:pt x="77119" y="17457"/>
                        </a:lnTo>
                        <a:lnTo>
                          <a:pt x="77424" y="17860"/>
                        </a:lnTo>
                        <a:lnTo>
                          <a:pt x="77686" y="18227"/>
                        </a:lnTo>
                        <a:lnTo>
                          <a:pt x="77970" y="18630"/>
                        </a:lnTo>
                        <a:lnTo>
                          <a:pt x="78232" y="19034"/>
                        </a:lnTo>
                        <a:lnTo>
                          <a:pt x="78472" y="19437"/>
                        </a:lnTo>
                        <a:lnTo>
                          <a:pt x="78712" y="19877"/>
                        </a:lnTo>
                        <a:lnTo>
                          <a:pt x="78930" y="20354"/>
                        </a:lnTo>
                        <a:lnTo>
                          <a:pt x="79170" y="20831"/>
                        </a:lnTo>
                        <a:lnTo>
                          <a:pt x="79345" y="21271"/>
                        </a:lnTo>
                        <a:lnTo>
                          <a:pt x="79541" y="21748"/>
                        </a:lnTo>
                        <a:lnTo>
                          <a:pt x="79694" y="22261"/>
                        </a:lnTo>
                        <a:lnTo>
                          <a:pt x="79694" y="22261"/>
                        </a:lnTo>
                        <a:lnTo>
                          <a:pt x="80000" y="23105"/>
                        </a:lnTo>
                        <a:lnTo>
                          <a:pt x="80305" y="23875"/>
                        </a:lnTo>
                        <a:lnTo>
                          <a:pt x="80632" y="24572"/>
                        </a:lnTo>
                        <a:lnTo>
                          <a:pt x="80960" y="25195"/>
                        </a:lnTo>
                        <a:lnTo>
                          <a:pt x="81331" y="25745"/>
                        </a:lnTo>
                        <a:lnTo>
                          <a:pt x="81702" y="26259"/>
                        </a:lnTo>
                        <a:lnTo>
                          <a:pt x="82073" y="26699"/>
                        </a:lnTo>
                        <a:lnTo>
                          <a:pt x="82465" y="27102"/>
                        </a:lnTo>
                        <a:lnTo>
                          <a:pt x="82858" y="27432"/>
                        </a:lnTo>
                        <a:lnTo>
                          <a:pt x="83229" y="27726"/>
                        </a:lnTo>
                        <a:lnTo>
                          <a:pt x="83644" y="28019"/>
                        </a:lnTo>
                        <a:lnTo>
                          <a:pt x="84058" y="28239"/>
                        </a:lnTo>
                        <a:lnTo>
                          <a:pt x="84451" y="28422"/>
                        </a:lnTo>
                        <a:lnTo>
                          <a:pt x="84866" y="28569"/>
                        </a:lnTo>
                        <a:lnTo>
                          <a:pt x="85259" y="28716"/>
                        </a:lnTo>
                        <a:lnTo>
                          <a:pt x="85651" y="28863"/>
                        </a:lnTo>
                        <a:lnTo>
                          <a:pt x="85651" y="28863"/>
                        </a:lnTo>
                        <a:lnTo>
                          <a:pt x="86350" y="29083"/>
                        </a:lnTo>
                        <a:lnTo>
                          <a:pt x="87026" y="29376"/>
                        </a:lnTo>
                        <a:lnTo>
                          <a:pt x="87681" y="29779"/>
                        </a:lnTo>
                        <a:lnTo>
                          <a:pt x="88357" y="30183"/>
                        </a:lnTo>
                        <a:lnTo>
                          <a:pt x="88990" y="30696"/>
                        </a:lnTo>
                        <a:lnTo>
                          <a:pt x="89645" y="31283"/>
                        </a:lnTo>
                        <a:lnTo>
                          <a:pt x="90256" y="31907"/>
                        </a:lnTo>
                        <a:lnTo>
                          <a:pt x="90867" y="32603"/>
                        </a:lnTo>
                        <a:lnTo>
                          <a:pt x="91456" y="33374"/>
                        </a:lnTo>
                        <a:lnTo>
                          <a:pt x="92045" y="34180"/>
                        </a:lnTo>
                        <a:lnTo>
                          <a:pt x="92591" y="35061"/>
                        </a:lnTo>
                        <a:lnTo>
                          <a:pt x="93136" y="35977"/>
                        </a:lnTo>
                        <a:lnTo>
                          <a:pt x="93638" y="36968"/>
                        </a:lnTo>
                        <a:lnTo>
                          <a:pt x="94140" y="37995"/>
                        </a:lnTo>
                        <a:lnTo>
                          <a:pt x="94620" y="39058"/>
                        </a:lnTo>
                        <a:lnTo>
                          <a:pt x="95057" y="40195"/>
                        </a:lnTo>
                        <a:lnTo>
                          <a:pt x="95057" y="40195"/>
                        </a:lnTo>
                        <a:lnTo>
                          <a:pt x="95428" y="41112"/>
                        </a:lnTo>
                        <a:lnTo>
                          <a:pt x="95821" y="41992"/>
                        </a:lnTo>
                        <a:lnTo>
                          <a:pt x="96257" y="42836"/>
                        </a:lnTo>
                        <a:lnTo>
                          <a:pt x="96693" y="43643"/>
                        </a:lnTo>
                        <a:lnTo>
                          <a:pt x="97152" y="44413"/>
                        </a:lnTo>
                        <a:lnTo>
                          <a:pt x="97654" y="45110"/>
                        </a:lnTo>
                        <a:lnTo>
                          <a:pt x="98156" y="45770"/>
                        </a:lnTo>
                        <a:lnTo>
                          <a:pt x="98701" y="46393"/>
                        </a:lnTo>
                        <a:lnTo>
                          <a:pt x="99268" y="46980"/>
                        </a:lnTo>
                        <a:lnTo>
                          <a:pt x="99836" y="47493"/>
                        </a:lnTo>
                        <a:lnTo>
                          <a:pt x="100447" y="48007"/>
                        </a:lnTo>
                        <a:lnTo>
                          <a:pt x="101036" y="48410"/>
                        </a:lnTo>
                        <a:lnTo>
                          <a:pt x="101669" y="48777"/>
                        </a:lnTo>
                        <a:lnTo>
                          <a:pt x="102324" y="49107"/>
                        </a:lnTo>
                        <a:lnTo>
                          <a:pt x="102956" y="49364"/>
                        </a:lnTo>
                        <a:lnTo>
                          <a:pt x="103633" y="49584"/>
                        </a:lnTo>
                        <a:lnTo>
                          <a:pt x="103633" y="49584"/>
                        </a:lnTo>
                        <a:lnTo>
                          <a:pt x="104244" y="49767"/>
                        </a:lnTo>
                        <a:lnTo>
                          <a:pt x="104855" y="50024"/>
                        </a:lnTo>
                        <a:lnTo>
                          <a:pt x="105444" y="50317"/>
                        </a:lnTo>
                        <a:lnTo>
                          <a:pt x="106012" y="50611"/>
                        </a:lnTo>
                        <a:lnTo>
                          <a:pt x="106579" y="51014"/>
                        </a:lnTo>
                        <a:lnTo>
                          <a:pt x="107146" y="51381"/>
                        </a:lnTo>
                        <a:lnTo>
                          <a:pt x="107670" y="51821"/>
                        </a:lnTo>
                        <a:lnTo>
                          <a:pt x="108194" y="52334"/>
                        </a:lnTo>
                        <a:lnTo>
                          <a:pt x="108696" y="52811"/>
                        </a:lnTo>
                        <a:lnTo>
                          <a:pt x="109176" y="53361"/>
                        </a:lnTo>
                        <a:lnTo>
                          <a:pt x="109678" y="53948"/>
                        </a:lnTo>
                        <a:lnTo>
                          <a:pt x="110114" y="54572"/>
                        </a:lnTo>
                        <a:lnTo>
                          <a:pt x="110572" y="55195"/>
                        </a:lnTo>
                        <a:lnTo>
                          <a:pt x="110987" y="55892"/>
                        </a:lnTo>
                        <a:lnTo>
                          <a:pt x="111402" y="56589"/>
                        </a:lnTo>
                        <a:lnTo>
                          <a:pt x="111794" y="57322"/>
                        </a:lnTo>
                        <a:lnTo>
                          <a:pt x="112144" y="58092"/>
                        </a:lnTo>
                        <a:lnTo>
                          <a:pt x="112493" y="58899"/>
                        </a:lnTo>
                        <a:lnTo>
                          <a:pt x="112842" y="59706"/>
                        </a:lnTo>
                        <a:lnTo>
                          <a:pt x="113126" y="60550"/>
                        </a:lnTo>
                        <a:lnTo>
                          <a:pt x="113431" y="61393"/>
                        </a:lnTo>
                        <a:lnTo>
                          <a:pt x="113693" y="62273"/>
                        </a:lnTo>
                        <a:lnTo>
                          <a:pt x="113933" y="63154"/>
                        </a:lnTo>
                        <a:lnTo>
                          <a:pt x="114129" y="64107"/>
                        </a:lnTo>
                        <a:lnTo>
                          <a:pt x="114348" y="65061"/>
                        </a:lnTo>
                        <a:lnTo>
                          <a:pt x="114500" y="66014"/>
                        </a:lnTo>
                        <a:lnTo>
                          <a:pt x="114653" y="66968"/>
                        </a:lnTo>
                        <a:lnTo>
                          <a:pt x="114762" y="67995"/>
                        </a:lnTo>
                        <a:lnTo>
                          <a:pt x="114849" y="68985"/>
                        </a:lnTo>
                        <a:lnTo>
                          <a:pt x="114937" y="70012"/>
                        </a:lnTo>
                        <a:lnTo>
                          <a:pt x="114980" y="71039"/>
                        </a:lnTo>
                        <a:lnTo>
                          <a:pt x="114980" y="72102"/>
                        </a:lnTo>
                        <a:lnTo>
                          <a:pt x="114980" y="72102"/>
                        </a:lnTo>
                        <a:lnTo>
                          <a:pt x="114980" y="73092"/>
                        </a:lnTo>
                        <a:lnTo>
                          <a:pt x="114937" y="74046"/>
                        </a:lnTo>
                        <a:lnTo>
                          <a:pt x="114871" y="75000"/>
                        </a:lnTo>
                        <a:lnTo>
                          <a:pt x="114806" y="75916"/>
                        </a:lnTo>
                        <a:lnTo>
                          <a:pt x="114697" y="76870"/>
                        </a:lnTo>
                        <a:lnTo>
                          <a:pt x="114566" y="77823"/>
                        </a:lnTo>
                        <a:lnTo>
                          <a:pt x="114413" y="78704"/>
                        </a:lnTo>
                        <a:lnTo>
                          <a:pt x="114238" y="79584"/>
                        </a:lnTo>
                        <a:lnTo>
                          <a:pt x="114042" y="80464"/>
                        </a:lnTo>
                        <a:lnTo>
                          <a:pt x="113846" y="81344"/>
                        </a:lnTo>
                        <a:lnTo>
                          <a:pt x="113584" y="82188"/>
                        </a:lnTo>
                        <a:lnTo>
                          <a:pt x="113344" y="82995"/>
                        </a:lnTo>
                        <a:lnTo>
                          <a:pt x="113082" y="83801"/>
                        </a:lnTo>
                        <a:lnTo>
                          <a:pt x="112776" y="84608"/>
                        </a:lnTo>
                        <a:lnTo>
                          <a:pt x="112449" y="85378"/>
                        </a:lnTo>
                        <a:lnTo>
                          <a:pt x="112144" y="86112"/>
                        </a:lnTo>
                        <a:lnTo>
                          <a:pt x="111794" y="86809"/>
                        </a:lnTo>
                        <a:lnTo>
                          <a:pt x="111445" y="87506"/>
                        </a:lnTo>
                        <a:lnTo>
                          <a:pt x="111052" y="88202"/>
                        </a:lnTo>
                        <a:lnTo>
                          <a:pt x="110660" y="88863"/>
                        </a:lnTo>
                        <a:lnTo>
                          <a:pt x="110245" y="89449"/>
                        </a:lnTo>
                        <a:lnTo>
                          <a:pt x="109809" y="90036"/>
                        </a:lnTo>
                        <a:lnTo>
                          <a:pt x="109372" y="90586"/>
                        </a:lnTo>
                        <a:lnTo>
                          <a:pt x="108914" y="91136"/>
                        </a:lnTo>
                        <a:lnTo>
                          <a:pt x="108434" y="91650"/>
                        </a:lnTo>
                        <a:lnTo>
                          <a:pt x="107954" y="92090"/>
                        </a:lnTo>
                        <a:lnTo>
                          <a:pt x="107452" y="92530"/>
                        </a:lnTo>
                        <a:lnTo>
                          <a:pt x="106950" y="92933"/>
                        </a:lnTo>
                        <a:lnTo>
                          <a:pt x="106404" y="93337"/>
                        </a:lnTo>
                        <a:lnTo>
                          <a:pt x="105881" y="93630"/>
                        </a:lnTo>
                        <a:lnTo>
                          <a:pt x="105335" y="93960"/>
                        </a:lnTo>
                        <a:lnTo>
                          <a:pt x="104768" y="94180"/>
                        </a:lnTo>
                        <a:lnTo>
                          <a:pt x="104768" y="94180"/>
                        </a:lnTo>
                        <a:lnTo>
                          <a:pt x="104222" y="94474"/>
                        </a:lnTo>
                        <a:lnTo>
                          <a:pt x="103480" y="94914"/>
                        </a:lnTo>
                        <a:lnTo>
                          <a:pt x="102673" y="95464"/>
                        </a:lnTo>
                        <a:lnTo>
                          <a:pt x="101756" y="96161"/>
                        </a:lnTo>
                        <a:lnTo>
                          <a:pt x="101298" y="96528"/>
                        </a:lnTo>
                        <a:lnTo>
                          <a:pt x="100818" y="96968"/>
                        </a:lnTo>
                        <a:lnTo>
                          <a:pt x="100316" y="97408"/>
                        </a:lnTo>
                        <a:lnTo>
                          <a:pt x="99858" y="97848"/>
                        </a:lnTo>
                        <a:lnTo>
                          <a:pt x="99378" y="98361"/>
                        </a:lnTo>
                        <a:lnTo>
                          <a:pt x="98919" y="98875"/>
                        </a:lnTo>
                        <a:lnTo>
                          <a:pt x="98483" y="99388"/>
                        </a:lnTo>
                        <a:lnTo>
                          <a:pt x="98068" y="99938"/>
                        </a:lnTo>
                        <a:lnTo>
                          <a:pt x="98068" y="99938"/>
                        </a:lnTo>
                        <a:lnTo>
                          <a:pt x="97239" y="101039"/>
                        </a:lnTo>
                        <a:lnTo>
                          <a:pt x="96388" y="102066"/>
                        </a:lnTo>
                        <a:lnTo>
                          <a:pt x="95559" y="103019"/>
                        </a:lnTo>
                        <a:lnTo>
                          <a:pt x="94708" y="103899"/>
                        </a:lnTo>
                        <a:lnTo>
                          <a:pt x="93835" y="104743"/>
                        </a:lnTo>
                        <a:lnTo>
                          <a:pt x="92962" y="105476"/>
                        </a:lnTo>
                        <a:lnTo>
                          <a:pt x="92067" y="106173"/>
                        </a:lnTo>
                        <a:lnTo>
                          <a:pt x="91172" y="106760"/>
                        </a:lnTo>
                        <a:lnTo>
                          <a:pt x="90256" y="107347"/>
                        </a:lnTo>
                        <a:lnTo>
                          <a:pt x="89339" y="107823"/>
                        </a:lnTo>
                        <a:lnTo>
                          <a:pt x="88401" y="108227"/>
                        </a:lnTo>
                        <a:lnTo>
                          <a:pt x="87463" y="108594"/>
                        </a:lnTo>
                        <a:lnTo>
                          <a:pt x="86503" y="108887"/>
                        </a:lnTo>
                        <a:lnTo>
                          <a:pt x="85521" y="109070"/>
                        </a:lnTo>
                        <a:lnTo>
                          <a:pt x="84539" y="109217"/>
                        </a:lnTo>
                        <a:lnTo>
                          <a:pt x="83535" y="109290"/>
                        </a:lnTo>
                        <a:lnTo>
                          <a:pt x="83535" y="117689"/>
                        </a:lnTo>
                        <a:lnTo>
                          <a:pt x="83535" y="117689"/>
                        </a:lnTo>
                        <a:lnTo>
                          <a:pt x="84233" y="117616"/>
                        </a:lnTo>
                        <a:lnTo>
                          <a:pt x="84888" y="117579"/>
                        </a:lnTo>
                        <a:lnTo>
                          <a:pt x="85564" y="117469"/>
                        </a:lnTo>
                        <a:lnTo>
                          <a:pt x="86219" y="117396"/>
                        </a:lnTo>
                        <a:lnTo>
                          <a:pt x="86873" y="117212"/>
                        </a:lnTo>
                        <a:lnTo>
                          <a:pt x="87506" y="117066"/>
                        </a:lnTo>
                        <a:lnTo>
                          <a:pt x="88139" y="116882"/>
                        </a:lnTo>
                        <a:lnTo>
                          <a:pt x="88750" y="116699"/>
                        </a:lnTo>
                        <a:lnTo>
                          <a:pt x="89361" y="116479"/>
                        </a:lnTo>
                        <a:lnTo>
                          <a:pt x="89972" y="116222"/>
                        </a:lnTo>
                        <a:lnTo>
                          <a:pt x="90561" y="115929"/>
                        </a:lnTo>
                        <a:lnTo>
                          <a:pt x="91151" y="115672"/>
                        </a:lnTo>
                        <a:lnTo>
                          <a:pt x="91718" y="115342"/>
                        </a:lnTo>
                        <a:lnTo>
                          <a:pt x="92307" y="115048"/>
                        </a:lnTo>
                        <a:lnTo>
                          <a:pt x="92853" y="114682"/>
                        </a:lnTo>
                        <a:lnTo>
                          <a:pt x="93398" y="114315"/>
                        </a:lnTo>
                        <a:lnTo>
                          <a:pt x="93966" y="113948"/>
                        </a:lnTo>
                        <a:lnTo>
                          <a:pt x="94489" y="113545"/>
                        </a:lnTo>
                        <a:lnTo>
                          <a:pt x="95013" y="113105"/>
                        </a:lnTo>
                        <a:lnTo>
                          <a:pt x="95537" y="112701"/>
                        </a:lnTo>
                        <a:lnTo>
                          <a:pt x="96039" y="112261"/>
                        </a:lnTo>
                        <a:lnTo>
                          <a:pt x="96563" y="111784"/>
                        </a:lnTo>
                        <a:lnTo>
                          <a:pt x="97545" y="110794"/>
                        </a:lnTo>
                        <a:lnTo>
                          <a:pt x="98505" y="109804"/>
                        </a:lnTo>
                        <a:lnTo>
                          <a:pt x="99443" y="108704"/>
                        </a:lnTo>
                        <a:lnTo>
                          <a:pt x="100338" y="107603"/>
                        </a:lnTo>
                        <a:lnTo>
                          <a:pt x="101211" y="106430"/>
                        </a:lnTo>
                        <a:lnTo>
                          <a:pt x="101211" y="106430"/>
                        </a:lnTo>
                        <a:lnTo>
                          <a:pt x="101516" y="106063"/>
                        </a:lnTo>
                        <a:lnTo>
                          <a:pt x="101822" y="105696"/>
                        </a:lnTo>
                        <a:lnTo>
                          <a:pt x="102149" y="105330"/>
                        </a:lnTo>
                        <a:lnTo>
                          <a:pt x="102476" y="105000"/>
                        </a:lnTo>
                        <a:lnTo>
                          <a:pt x="103175" y="104339"/>
                        </a:lnTo>
                        <a:lnTo>
                          <a:pt x="103873" y="103753"/>
                        </a:lnTo>
                        <a:lnTo>
                          <a:pt x="104528" y="103239"/>
                        </a:lnTo>
                        <a:lnTo>
                          <a:pt x="105139" y="102836"/>
                        </a:lnTo>
                        <a:lnTo>
                          <a:pt x="105619" y="102506"/>
                        </a:lnTo>
                        <a:lnTo>
                          <a:pt x="106012" y="102322"/>
                        </a:lnTo>
                        <a:lnTo>
                          <a:pt x="106012" y="102322"/>
                        </a:lnTo>
                        <a:lnTo>
                          <a:pt x="106753" y="101992"/>
                        </a:lnTo>
                        <a:lnTo>
                          <a:pt x="107495" y="101589"/>
                        </a:lnTo>
                        <a:lnTo>
                          <a:pt x="108194" y="101149"/>
                        </a:lnTo>
                        <a:lnTo>
                          <a:pt x="108914" y="100635"/>
                        </a:lnTo>
                        <a:lnTo>
                          <a:pt x="109590" y="100122"/>
                        </a:lnTo>
                        <a:lnTo>
                          <a:pt x="110289" y="99535"/>
                        </a:lnTo>
                        <a:lnTo>
                          <a:pt x="110943" y="98875"/>
                        </a:lnTo>
                        <a:lnTo>
                          <a:pt x="111576" y="98215"/>
                        </a:lnTo>
                        <a:lnTo>
                          <a:pt x="112209" y="97481"/>
                        </a:lnTo>
                        <a:lnTo>
                          <a:pt x="112820" y="96748"/>
                        </a:lnTo>
                        <a:lnTo>
                          <a:pt x="113387" y="95904"/>
                        </a:lnTo>
                        <a:lnTo>
                          <a:pt x="113955" y="95097"/>
                        </a:lnTo>
                        <a:lnTo>
                          <a:pt x="114500" y="94217"/>
                        </a:lnTo>
                        <a:lnTo>
                          <a:pt x="115024" y="93337"/>
                        </a:lnTo>
                        <a:lnTo>
                          <a:pt x="115526" y="92383"/>
                        </a:lnTo>
                        <a:lnTo>
                          <a:pt x="116006" y="91393"/>
                        </a:lnTo>
                        <a:lnTo>
                          <a:pt x="116464" y="90366"/>
                        </a:lnTo>
                        <a:lnTo>
                          <a:pt x="116879" y="89339"/>
                        </a:lnTo>
                        <a:lnTo>
                          <a:pt x="117294" y="88276"/>
                        </a:lnTo>
                        <a:lnTo>
                          <a:pt x="117665" y="87176"/>
                        </a:lnTo>
                        <a:lnTo>
                          <a:pt x="118014" y="86039"/>
                        </a:lnTo>
                        <a:lnTo>
                          <a:pt x="118363" y="84865"/>
                        </a:lnTo>
                        <a:lnTo>
                          <a:pt x="118647" y="83691"/>
                        </a:lnTo>
                        <a:lnTo>
                          <a:pt x="118908" y="82518"/>
                        </a:lnTo>
                        <a:lnTo>
                          <a:pt x="119148" y="81234"/>
                        </a:lnTo>
                        <a:lnTo>
                          <a:pt x="119388" y="79987"/>
                        </a:lnTo>
                        <a:lnTo>
                          <a:pt x="119541" y="78740"/>
                        </a:lnTo>
                        <a:lnTo>
                          <a:pt x="119694" y="77420"/>
                        </a:lnTo>
                        <a:lnTo>
                          <a:pt x="119825" y="76100"/>
                        </a:lnTo>
                        <a:lnTo>
                          <a:pt x="119912" y="74816"/>
                        </a:lnTo>
                        <a:lnTo>
                          <a:pt x="119956" y="73459"/>
                        </a:lnTo>
                        <a:lnTo>
                          <a:pt x="119978" y="72102"/>
                        </a:lnTo>
                        <a:lnTo>
                          <a:pt x="119978" y="72102"/>
                        </a:lnTo>
                        <a:lnTo>
                          <a:pt x="119956" y="70635"/>
                        </a:lnTo>
                        <a:lnTo>
                          <a:pt x="119912" y="69242"/>
                        </a:lnTo>
                        <a:lnTo>
                          <a:pt x="119803" y="67811"/>
                        </a:lnTo>
                        <a:lnTo>
                          <a:pt x="119672" y="66418"/>
                        </a:lnTo>
                        <a:lnTo>
                          <a:pt x="119498" y="65061"/>
                        </a:lnTo>
                        <a:lnTo>
                          <a:pt x="119279" y="63740"/>
                        </a:lnTo>
                        <a:lnTo>
                          <a:pt x="119061" y="62383"/>
                        </a:lnTo>
                        <a:lnTo>
                          <a:pt x="118777" y="61100"/>
                        </a:lnTo>
                        <a:lnTo>
                          <a:pt x="118494" y="59816"/>
                        </a:lnTo>
                        <a:lnTo>
                          <a:pt x="118145" y="58606"/>
                        </a:lnTo>
                        <a:lnTo>
                          <a:pt x="117774" y="57396"/>
                        </a:lnTo>
                        <a:lnTo>
                          <a:pt x="117403" y="56185"/>
                        </a:lnTo>
                        <a:lnTo>
                          <a:pt x="116966" y="55085"/>
                        </a:lnTo>
                        <a:lnTo>
                          <a:pt x="116508" y="53948"/>
                        </a:lnTo>
                        <a:lnTo>
                          <a:pt x="116028" y="52885"/>
                        </a:lnTo>
                        <a:lnTo>
                          <a:pt x="115504" y="51821"/>
                        </a:lnTo>
                        <a:lnTo>
                          <a:pt x="114980" y="50831"/>
                        </a:lnTo>
                        <a:lnTo>
                          <a:pt x="114435" y="49841"/>
                        </a:lnTo>
                        <a:lnTo>
                          <a:pt x="113846" y="48924"/>
                        </a:lnTo>
                        <a:lnTo>
                          <a:pt x="113235" y="48044"/>
                        </a:lnTo>
                        <a:lnTo>
                          <a:pt x="112602" y="47200"/>
                        </a:lnTo>
                        <a:lnTo>
                          <a:pt x="111947" y="46430"/>
                        </a:lnTo>
                        <a:lnTo>
                          <a:pt x="111292" y="45696"/>
                        </a:lnTo>
                        <a:lnTo>
                          <a:pt x="110594" y="45000"/>
                        </a:lnTo>
                        <a:lnTo>
                          <a:pt x="109896" y="44339"/>
                        </a:lnTo>
                        <a:lnTo>
                          <a:pt x="109154" y="43753"/>
                        </a:lnTo>
                        <a:lnTo>
                          <a:pt x="108412" y="43202"/>
                        </a:lnTo>
                        <a:lnTo>
                          <a:pt x="107648" y="42726"/>
                        </a:lnTo>
                        <a:lnTo>
                          <a:pt x="106884" y="42286"/>
                        </a:lnTo>
                        <a:lnTo>
                          <a:pt x="106077" y="41919"/>
                        </a:lnTo>
                        <a:lnTo>
                          <a:pt x="105270" y="41589"/>
                        </a:lnTo>
                        <a:lnTo>
                          <a:pt x="104462" y="41332"/>
                        </a:lnTo>
                      </a:path>
                    </a:pathLst>
                  </a:custGeom>
                  <a:solidFill>
                    <a:schemeClr val="accent5"/>
                  </a:solidFill>
                  <a:ln w="9525" cap="flat" cmpd="sng">
                    <a:solidFill>
                      <a:srgbClr val="C00000"/>
                    </a:solidFill>
                    <a:prstDash val="solid"/>
                    <a:round/>
                    <a:headEnd type="none" w="med" len="med"/>
                    <a:tailEnd type="none" w="med" len="med"/>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grpSp>
                <p:nvGrpSpPr>
                  <p:cNvPr id="804" name="Shape 804"/>
                  <p:cNvGrpSpPr/>
                  <p:nvPr/>
                </p:nvGrpSpPr>
                <p:grpSpPr>
                  <a:xfrm>
                    <a:off x="9533810" y="5127625"/>
                    <a:ext cx="131432" cy="107999"/>
                    <a:chOff x="9457649" y="4914900"/>
                    <a:chExt cx="154555" cy="126999"/>
                  </a:xfrm>
                </p:grpSpPr>
                <p:sp>
                  <p:nvSpPr>
                    <p:cNvPr id="805" name="Shape 805"/>
                    <p:cNvSpPr/>
                    <p:nvPr/>
                  </p:nvSpPr>
                  <p:spPr>
                    <a:xfrm>
                      <a:off x="9489015" y="4921250"/>
                      <a:ext cx="110066" cy="110066"/>
                    </a:xfrm>
                    <a:prstGeom prst="ellipse">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806" name="Shape 806"/>
                    <p:cNvCxnSpPr/>
                    <p:nvPr/>
                  </p:nvCxnSpPr>
                  <p:spPr>
                    <a:xfrm rot="10800000" flipH="1">
                      <a:off x="9559925" y="4914900"/>
                      <a:ext cx="52279" cy="47626"/>
                    </a:xfrm>
                    <a:prstGeom prst="straightConnector1">
                      <a:avLst/>
                    </a:prstGeom>
                    <a:noFill/>
                    <a:ln w="9525" cap="flat" cmpd="sng">
                      <a:solidFill>
                        <a:srgbClr val="A52641"/>
                      </a:solidFill>
                      <a:prstDash val="solid"/>
                      <a:miter/>
                      <a:headEnd type="none" w="med" len="med"/>
                      <a:tailEnd type="oval" w="sm" len="sm"/>
                    </a:ln>
                  </p:spPr>
                </p:cxnSp>
                <p:cxnSp>
                  <p:nvCxnSpPr>
                    <p:cNvPr id="807" name="Shape 807"/>
                    <p:cNvCxnSpPr/>
                    <p:nvPr/>
                  </p:nvCxnSpPr>
                  <p:spPr>
                    <a:xfrm>
                      <a:off x="9566275" y="4997450"/>
                      <a:ext cx="39580" cy="44450"/>
                    </a:xfrm>
                    <a:prstGeom prst="straightConnector1">
                      <a:avLst/>
                    </a:prstGeom>
                    <a:noFill/>
                    <a:ln w="9525" cap="flat" cmpd="sng">
                      <a:solidFill>
                        <a:schemeClr val="accent5"/>
                      </a:solidFill>
                      <a:prstDash val="solid"/>
                      <a:miter/>
                      <a:headEnd type="none" w="med" len="med"/>
                      <a:tailEnd type="oval" w="sm" len="sm"/>
                    </a:ln>
                  </p:spPr>
                </p:cxnSp>
                <p:cxnSp>
                  <p:nvCxnSpPr>
                    <p:cNvPr id="808" name="Shape 808"/>
                    <p:cNvCxnSpPr>
                      <a:endCxn id="803" idx="23"/>
                    </p:cNvCxnSpPr>
                    <p:nvPr/>
                  </p:nvCxnSpPr>
                  <p:spPr>
                    <a:xfrm rot="10800000">
                      <a:off x="9457649" y="4975699"/>
                      <a:ext cx="48300" cy="2700"/>
                    </a:xfrm>
                    <a:prstGeom prst="straightConnector1">
                      <a:avLst/>
                    </a:prstGeom>
                    <a:noFill/>
                    <a:ln w="9525" cap="flat" cmpd="sng">
                      <a:solidFill>
                        <a:srgbClr val="A52641"/>
                      </a:solidFill>
                      <a:prstDash val="solid"/>
                      <a:miter/>
                      <a:headEnd type="none" w="med" len="med"/>
                      <a:tailEnd type="oval" w="sm" len="sm"/>
                    </a:ln>
                  </p:spPr>
                </p:cxnSp>
              </p:grpSp>
              <p:sp>
                <p:nvSpPr>
                  <p:cNvPr id="809" name="Shape 809"/>
                  <p:cNvSpPr/>
                  <p:nvPr/>
                </p:nvSpPr>
                <p:spPr>
                  <a:xfrm>
                    <a:off x="9577931" y="5178423"/>
                    <a:ext cx="45718" cy="36000"/>
                  </a:xfrm>
                  <a:prstGeom prst="rightArrow">
                    <a:avLst>
                      <a:gd name="adj1" fmla="val 50000"/>
                      <a:gd name="adj2" fmla="val 50000"/>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10" name="Shape 810"/>
                  <p:cNvSpPr/>
                  <p:nvPr/>
                </p:nvSpPr>
                <p:spPr>
                  <a:xfrm flipH="1">
                    <a:off x="9584281" y="5143498"/>
                    <a:ext cx="45718" cy="36000"/>
                  </a:xfrm>
                  <a:prstGeom prst="rightArrow">
                    <a:avLst>
                      <a:gd name="adj1" fmla="val 50000"/>
                      <a:gd name="adj2" fmla="val 50000"/>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grpSp>
              <p:nvGrpSpPr>
                <p:cNvPr id="811" name="Shape 811"/>
                <p:cNvGrpSpPr/>
                <p:nvPr/>
              </p:nvGrpSpPr>
              <p:grpSpPr>
                <a:xfrm>
                  <a:off x="9753103" y="4535835"/>
                  <a:ext cx="456107" cy="549367"/>
                  <a:chOff x="9599611" y="4535835"/>
                  <a:chExt cx="456107" cy="549367"/>
                </a:xfrm>
              </p:grpSpPr>
              <p:sp>
                <p:nvSpPr>
                  <p:cNvPr id="812" name="Shape 812"/>
                  <p:cNvSpPr txBox="1"/>
                  <p:nvPr/>
                </p:nvSpPr>
                <p:spPr>
                  <a:xfrm>
                    <a:off x="9642921" y="4895860"/>
                    <a:ext cx="409954" cy="189342"/>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SOA</a:t>
                    </a:r>
                  </a:p>
                </p:txBody>
              </p:sp>
              <p:grpSp>
                <p:nvGrpSpPr>
                  <p:cNvPr id="813" name="Shape 813"/>
                  <p:cNvGrpSpPr/>
                  <p:nvPr/>
                </p:nvGrpSpPr>
                <p:grpSpPr>
                  <a:xfrm>
                    <a:off x="9599611" y="4535835"/>
                    <a:ext cx="456107" cy="307223"/>
                    <a:chOff x="10969254" y="4759517"/>
                    <a:chExt cx="607080" cy="408914"/>
                  </a:xfrm>
                </p:grpSpPr>
                <p:sp>
                  <p:nvSpPr>
                    <p:cNvPr id="814" name="Shape 814"/>
                    <p:cNvSpPr/>
                    <p:nvPr/>
                  </p:nvSpPr>
                  <p:spPr>
                    <a:xfrm>
                      <a:off x="10969254" y="4759517"/>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A52641"/>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815" name="Shape 815"/>
                    <p:cNvSpPr/>
                    <p:nvPr/>
                  </p:nvSpPr>
                  <p:spPr>
                    <a:xfrm>
                      <a:off x="11132820" y="5031332"/>
                      <a:ext cx="238292"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816" name="Shape 816"/>
                    <p:cNvGrpSpPr/>
                    <p:nvPr/>
                  </p:nvGrpSpPr>
                  <p:grpSpPr>
                    <a:xfrm>
                      <a:off x="11128384" y="4968099"/>
                      <a:ext cx="219329" cy="199837"/>
                      <a:chOff x="11128149" y="5133401"/>
                      <a:chExt cx="241262" cy="219821"/>
                    </a:xfrm>
                  </p:grpSpPr>
                  <p:cxnSp>
                    <p:nvCxnSpPr>
                      <p:cNvPr id="817" name="Shape 817"/>
                      <p:cNvCxnSpPr/>
                      <p:nvPr/>
                    </p:nvCxnSpPr>
                    <p:spPr>
                      <a:xfrm flipH="1">
                        <a:off x="11249362" y="5183705"/>
                        <a:ext cx="52" cy="47676"/>
                      </a:xfrm>
                      <a:prstGeom prst="straightConnector1">
                        <a:avLst/>
                      </a:prstGeom>
                      <a:noFill/>
                      <a:ln w="19050" cap="flat" cmpd="sng">
                        <a:solidFill>
                          <a:schemeClr val="accent5"/>
                        </a:solidFill>
                        <a:prstDash val="solid"/>
                        <a:miter/>
                        <a:headEnd type="none" w="med" len="med"/>
                        <a:tailEnd type="none" w="med" len="med"/>
                      </a:ln>
                    </p:spPr>
                  </p:cxnSp>
                  <p:sp>
                    <p:nvSpPr>
                      <p:cNvPr id="818" name="Shape 818"/>
                      <p:cNvSpPr/>
                      <p:nvPr/>
                    </p:nvSpPr>
                    <p:spPr>
                      <a:xfrm rot="5400000">
                        <a:off x="11234326" y="5119621"/>
                        <a:ext cx="27820" cy="240172"/>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819" name="Shape 819"/>
                      <p:cNvCxnSpPr/>
                      <p:nvPr/>
                    </p:nvCxnSpPr>
                    <p:spPr>
                      <a:xfrm>
                        <a:off x="11175956" y="5230253"/>
                        <a:ext cx="3046" cy="72000"/>
                      </a:xfrm>
                      <a:prstGeom prst="straightConnector1">
                        <a:avLst/>
                      </a:prstGeom>
                      <a:noFill/>
                      <a:ln w="19050" cap="flat" cmpd="sng">
                        <a:solidFill>
                          <a:schemeClr val="accent5"/>
                        </a:solidFill>
                        <a:prstDash val="solid"/>
                        <a:miter/>
                        <a:headEnd type="none" w="med" len="med"/>
                        <a:tailEnd type="none" w="med" len="med"/>
                      </a:ln>
                    </p:spPr>
                  </p:cxnSp>
                  <p:cxnSp>
                    <p:nvCxnSpPr>
                      <p:cNvPr id="820" name="Shape 820"/>
                      <p:cNvCxnSpPr/>
                      <p:nvPr/>
                    </p:nvCxnSpPr>
                    <p:spPr>
                      <a:xfrm>
                        <a:off x="11319057" y="5230253"/>
                        <a:ext cx="3046" cy="72000"/>
                      </a:xfrm>
                      <a:prstGeom prst="straightConnector1">
                        <a:avLst/>
                      </a:prstGeom>
                      <a:noFill/>
                      <a:ln w="19050" cap="flat" cmpd="sng">
                        <a:solidFill>
                          <a:schemeClr val="accent5"/>
                        </a:solidFill>
                        <a:prstDash val="solid"/>
                        <a:miter/>
                        <a:headEnd type="none" w="med" len="med"/>
                        <a:tailEnd type="none" w="med" len="med"/>
                      </a:ln>
                    </p:spPr>
                  </p:cxnSp>
                  <p:sp>
                    <p:nvSpPr>
                      <p:cNvPr id="821" name="Shape 821"/>
                      <p:cNvSpPr/>
                      <p:nvPr/>
                    </p:nvSpPr>
                    <p:spPr>
                      <a:xfrm>
                        <a:off x="11133020" y="5283655"/>
                        <a:ext cx="96044" cy="69568"/>
                      </a:xfrm>
                      <a:prstGeom prst="rect">
                        <a:avLst/>
                      </a:prstGeom>
                      <a:solidFill>
                        <a:srgbClr val="FFFFFF"/>
                      </a:solidFill>
                      <a:ln w="15875" cap="flat" cmpd="sng">
                        <a:solidFill>
                          <a:srgbClr val="A52641"/>
                        </a:solidFill>
                        <a:prstDash val="solid"/>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22" name="Shape 822"/>
                      <p:cNvSpPr/>
                      <p:nvPr/>
                    </p:nvSpPr>
                    <p:spPr>
                      <a:xfrm>
                        <a:off x="11273367" y="5283655"/>
                        <a:ext cx="96044" cy="69568"/>
                      </a:xfrm>
                      <a:prstGeom prst="rect">
                        <a:avLst/>
                      </a:prstGeom>
                      <a:solidFill>
                        <a:srgbClr val="FFFFFF"/>
                      </a:solidFill>
                      <a:ln w="15875" cap="flat" cmpd="sng">
                        <a:solidFill>
                          <a:srgbClr val="A52641"/>
                        </a:solidFill>
                        <a:prstDash val="solid"/>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23" name="Shape 823"/>
                      <p:cNvSpPr/>
                      <p:nvPr/>
                    </p:nvSpPr>
                    <p:spPr>
                      <a:xfrm>
                        <a:off x="11200992" y="5133401"/>
                        <a:ext cx="96044" cy="69568"/>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grpSp>
            </p:grpSp>
            <p:sp>
              <p:nvSpPr>
                <p:cNvPr id="824" name="Shape 824"/>
                <p:cNvSpPr/>
                <p:nvPr/>
              </p:nvSpPr>
              <p:spPr>
                <a:xfrm>
                  <a:off x="621837" y="4446225"/>
                  <a:ext cx="25799" cy="713065"/>
                </a:xfrm>
                <a:prstGeom prst="rect">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25" name="Shape 825"/>
                <p:cNvSpPr/>
                <p:nvPr/>
              </p:nvSpPr>
              <p:spPr>
                <a:xfrm>
                  <a:off x="6170612" y="4446225"/>
                  <a:ext cx="25799" cy="713065"/>
                </a:xfrm>
                <a:prstGeom prst="rect">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26" name="Shape 826"/>
                <p:cNvSpPr/>
                <p:nvPr/>
              </p:nvSpPr>
              <p:spPr>
                <a:xfrm>
                  <a:off x="651277" y="2488213"/>
                  <a:ext cx="1078157" cy="569084"/>
                </a:xfrm>
                <a:prstGeom prst="roundRect">
                  <a:avLst>
                    <a:gd name="adj" fmla="val 0"/>
                  </a:avLst>
                </a:prstGeom>
                <a:noFill/>
                <a:ln>
                  <a:noFill/>
                </a:ln>
              </p:spPr>
              <p:txBody>
                <a:bodyPr lIns="91425" tIns="45700" rIns="91425" bIns="45700" anchor="ctr" anchorCtr="0">
                  <a:noAutofit/>
                </a:bodyPr>
                <a:p>
                  <a:pPr marL="0" marR="0" lvl="0" indent="0" algn="l" rtl="0">
                    <a:lnSpc>
                      <a:spcPct val="90000"/>
                    </a:lnSpc>
                    <a:spcBef>
                      <a:spcPts val="0"/>
                    </a:spcBef>
                    <a:buSzPct val="25000"/>
                    <a:buNone/>
                  </a:pPr>
                  <a:r>
                    <a:rPr lang="en-US" sz="1600" b="1">
                      <a:solidFill>
                        <a:srgbClr val="F80000"/>
                      </a:solidFill>
                      <a:latin typeface="Calibri" charset="0"/>
                      <a:ea typeface="Calibri" charset="0"/>
                      <a:cs typeface="Calibri" charset="0"/>
                      <a:sym typeface="Calibri" charset="0"/>
                    </a:rPr>
                    <a:t>BACK-END SERVICES</a:t>
                  </a:r>
                </a:p>
              </p:txBody>
            </p:sp>
            <p:sp>
              <p:nvSpPr>
                <p:cNvPr id="827" name="Shape 827"/>
                <p:cNvSpPr txBox="1"/>
                <p:nvPr/>
              </p:nvSpPr>
              <p:spPr>
                <a:xfrm>
                  <a:off x="5180012" y="2890602"/>
                  <a:ext cx="798884" cy="331666"/>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Mobile</a:t>
                  </a:r>
                </a:p>
              </p:txBody>
            </p:sp>
            <p:sp>
              <p:nvSpPr>
                <p:cNvPr id="828" name="Shape 828"/>
                <p:cNvSpPr txBox="1"/>
                <p:nvPr/>
              </p:nvSpPr>
              <p:spPr>
                <a:xfrm>
                  <a:off x="1812961" y="2852513"/>
                  <a:ext cx="950859" cy="353521"/>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Application Container</a:t>
                  </a:r>
                </a:p>
              </p:txBody>
            </p:sp>
            <p:sp>
              <p:nvSpPr>
                <p:cNvPr id="829" name="Shape 829"/>
                <p:cNvSpPr txBox="1"/>
                <p:nvPr/>
              </p:nvSpPr>
              <p:spPr>
                <a:xfrm>
                  <a:off x="3046411" y="2905677"/>
                  <a:ext cx="545649" cy="331666"/>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Java</a:t>
                  </a:r>
                </a:p>
              </p:txBody>
            </p:sp>
            <p:grpSp>
              <p:nvGrpSpPr>
                <p:cNvPr id="830" name="Shape 830"/>
                <p:cNvGrpSpPr/>
                <p:nvPr/>
              </p:nvGrpSpPr>
              <p:grpSpPr>
                <a:xfrm>
                  <a:off x="2061079" y="2525246"/>
                  <a:ext cx="456108" cy="307223"/>
                  <a:chOff x="-1314403" y="2072051"/>
                  <a:chExt cx="1574609" cy="1060615"/>
                </a:xfrm>
              </p:grpSpPr>
              <p:sp>
                <p:nvSpPr>
                  <p:cNvPr id="831" name="Shape 831"/>
                  <p:cNvSpPr/>
                  <p:nvPr/>
                </p:nvSpPr>
                <p:spPr>
                  <a:xfrm>
                    <a:off x="-1314403" y="2072051"/>
                    <a:ext cx="1574609" cy="956351"/>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80000"/>
                  </a:solidFill>
                  <a:ln>
                    <a:noFill/>
                  </a:ln>
                </p:spPr>
                <p:txBody>
                  <a:bodyPr lIns="91425" tIns="45700" rIns="91425" bIns="45700" anchor="ctr" anchorCtr="0">
                    <a:noAutofit/>
                  </a:bodyPr>
                  <a:p>
                    <a:pPr marL="0" marR="0" lvl="0" indent="0" algn="l" rtl="0">
                      <a:spcBef>
                        <a:spcPts val="0"/>
                      </a:spcBef>
                      <a:buSzPct val="25000"/>
                      <a:buNone/>
                    </a:pPr>
                    <a:r>
                      <a:rPr lang="en-US" sz="1800" b="1">
                        <a:solidFill>
                          <a:srgbClr val="58595B"/>
                        </a:solidFill>
                        <a:latin typeface="Calibri" charset="0"/>
                        <a:ea typeface="Calibri" charset="0"/>
                        <a:cs typeface="Calibri" charset="0"/>
                        <a:sym typeface="Calibri" charset="0"/>
                      </a:rPr>
                      <a:t> </a:t>
                    </a:r>
                  </a:p>
                </p:txBody>
              </p:sp>
              <p:sp>
                <p:nvSpPr>
                  <p:cNvPr id="832" name="Shape 832"/>
                  <p:cNvSpPr/>
                  <p:nvPr/>
                </p:nvSpPr>
                <p:spPr>
                  <a:xfrm>
                    <a:off x="-829733" y="2777066"/>
                    <a:ext cx="618065" cy="355600"/>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b="1">
                      <a:solidFill>
                        <a:srgbClr val="FFFFFF"/>
                      </a:solidFill>
                      <a:latin typeface="Calibri" charset="0"/>
                      <a:ea typeface="Calibri" charset="0"/>
                      <a:cs typeface="Calibri" charset="0"/>
                      <a:sym typeface="Calibri" charset="0"/>
                    </a:endParaRPr>
                  </a:p>
                </p:txBody>
              </p:sp>
              <p:grpSp>
                <p:nvGrpSpPr>
                  <p:cNvPr id="833" name="Shape 833"/>
                  <p:cNvGrpSpPr/>
                  <p:nvPr/>
                </p:nvGrpSpPr>
                <p:grpSpPr>
                  <a:xfrm>
                    <a:off x="-977194" y="2505572"/>
                    <a:ext cx="724228" cy="620854"/>
                    <a:chOff x="-1399771" y="355638"/>
                    <a:chExt cx="1552448" cy="1330859"/>
                  </a:xfrm>
                </p:grpSpPr>
                <p:sp>
                  <p:nvSpPr>
                    <p:cNvPr id="834" name="Shape 834"/>
                    <p:cNvSpPr/>
                    <p:nvPr/>
                  </p:nvSpPr>
                  <p:spPr>
                    <a:xfrm rot="-5400000">
                      <a:off x="-963041" y="570779"/>
                      <a:ext cx="988442" cy="1242995"/>
                    </a:xfrm>
                    <a:custGeom>
                      <a:avLst/>
                      <a:gdLst/>
                      <a:ahLst/>
                      <a:cxnLst/>
                      <a:rect l="0" t="0" r="0" b="0"/>
                      <a:pathLst>
                        <a:path w="120000" h="120000" extrusionOk="0">
                          <a:moveTo>
                            <a:pt x="0" y="0"/>
                          </a:moveTo>
                          <a:cubicBezTo>
                            <a:pt x="350" y="0"/>
                            <a:pt x="701" y="0"/>
                            <a:pt x="1403" y="0"/>
                          </a:cubicBezTo>
                          <a:cubicBezTo>
                            <a:pt x="29473" y="0"/>
                            <a:pt x="57543" y="0"/>
                            <a:pt x="85614" y="0"/>
                          </a:cubicBezTo>
                          <a:cubicBezTo>
                            <a:pt x="90877" y="0"/>
                            <a:pt x="95789" y="269"/>
                            <a:pt x="100350" y="1883"/>
                          </a:cubicBezTo>
                          <a:cubicBezTo>
                            <a:pt x="111578" y="5381"/>
                            <a:pt x="117894" y="11569"/>
                            <a:pt x="120000" y="20717"/>
                          </a:cubicBezTo>
                          <a:cubicBezTo>
                            <a:pt x="120000" y="21793"/>
                            <a:pt x="120000" y="22869"/>
                            <a:pt x="120000" y="23946"/>
                          </a:cubicBezTo>
                          <a:cubicBezTo>
                            <a:pt x="120000" y="55695"/>
                            <a:pt x="120000" y="87174"/>
                            <a:pt x="120000" y="118923"/>
                          </a:cubicBezTo>
                          <a:cubicBezTo>
                            <a:pt x="120000" y="119192"/>
                            <a:pt x="120000" y="119461"/>
                            <a:pt x="120000" y="119999"/>
                          </a:cubicBezTo>
                          <a:cubicBezTo>
                            <a:pt x="80000" y="119999"/>
                            <a:pt x="40000" y="119999"/>
                            <a:pt x="0" y="119999"/>
                          </a:cubicBezTo>
                          <a:cubicBezTo>
                            <a:pt x="0" y="79910"/>
                            <a:pt x="0" y="40089"/>
                            <a:pt x="0" y="0"/>
                          </a:cubicBezTo>
                          <a:close/>
                          <a:moveTo>
                            <a:pt x="95438" y="47354"/>
                          </a:moveTo>
                          <a:cubicBezTo>
                            <a:pt x="71578" y="47354"/>
                            <a:pt x="48070" y="47354"/>
                            <a:pt x="24561" y="47354"/>
                          </a:cubicBezTo>
                          <a:cubicBezTo>
                            <a:pt x="24561" y="48699"/>
                            <a:pt x="24561" y="50044"/>
                            <a:pt x="24561" y="51121"/>
                          </a:cubicBezTo>
                          <a:cubicBezTo>
                            <a:pt x="24561" y="52197"/>
                            <a:pt x="24561" y="52197"/>
                            <a:pt x="25964" y="52197"/>
                          </a:cubicBezTo>
                          <a:cubicBezTo>
                            <a:pt x="48771" y="52197"/>
                            <a:pt x="71228" y="52197"/>
                            <a:pt x="94035" y="52197"/>
                          </a:cubicBezTo>
                          <a:cubicBezTo>
                            <a:pt x="94385" y="52197"/>
                            <a:pt x="94736" y="52466"/>
                            <a:pt x="95087" y="52197"/>
                          </a:cubicBezTo>
                          <a:cubicBezTo>
                            <a:pt x="95087" y="52197"/>
                            <a:pt x="95438" y="51928"/>
                            <a:pt x="95438" y="51928"/>
                          </a:cubicBezTo>
                          <a:cubicBezTo>
                            <a:pt x="95438" y="50313"/>
                            <a:pt x="95438" y="48968"/>
                            <a:pt x="95438" y="47354"/>
                          </a:cubicBezTo>
                          <a:close/>
                          <a:moveTo>
                            <a:pt x="24561" y="30941"/>
                          </a:moveTo>
                          <a:cubicBezTo>
                            <a:pt x="24912" y="30941"/>
                            <a:pt x="25614" y="30941"/>
                            <a:pt x="25964" y="30941"/>
                          </a:cubicBezTo>
                          <a:cubicBezTo>
                            <a:pt x="39298" y="30941"/>
                            <a:pt x="52982" y="30941"/>
                            <a:pt x="66315" y="30941"/>
                          </a:cubicBezTo>
                          <a:cubicBezTo>
                            <a:pt x="75789" y="30941"/>
                            <a:pt x="84912" y="30941"/>
                            <a:pt x="94035" y="30941"/>
                          </a:cubicBezTo>
                          <a:cubicBezTo>
                            <a:pt x="95438" y="30941"/>
                            <a:pt x="95438" y="30941"/>
                            <a:pt x="95438" y="29865"/>
                          </a:cubicBezTo>
                          <a:cubicBezTo>
                            <a:pt x="95438" y="29058"/>
                            <a:pt x="95438" y="27982"/>
                            <a:pt x="95438" y="26905"/>
                          </a:cubicBezTo>
                          <a:cubicBezTo>
                            <a:pt x="95438" y="26098"/>
                            <a:pt x="95438" y="26098"/>
                            <a:pt x="94385" y="26098"/>
                          </a:cubicBezTo>
                          <a:cubicBezTo>
                            <a:pt x="71228" y="26098"/>
                            <a:pt x="48421" y="26098"/>
                            <a:pt x="25614" y="26098"/>
                          </a:cubicBezTo>
                          <a:cubicBezTo>
                            <a:pt x="25263" y="26098"/>
                            <a:pt x="24912" y="26098"/>
                            <a:pt x="24561" y="26098"/>
                          </a:cubicBezTo>
                          <a:cubicBezTo>
                            <a:pt x="24561" y="27713"/>
                            <a:pt x="24561" y="29327"/>
                            <a:pt x="24561" y="30941"/>
                          </a:cubicBezTo>
                          <a:close/>
                          <a:moveTo>
                            <a:pt x="24561" y="73452"/>
                          </a:moveTo>
                          <a:cubicBezTo>
                            <a:pt x="48070" y="73452"/>
                            <a:pt x="71929" y="73452"/>
                            <a:pt x="95438" y="73452"/>
                          </a:cubicBezTo>
                          <a:cubicBezTo>
                            <a:pt x="95438" y="71838"/>
                            <a:pt x="95438" y="70224"/>
                            <a:pt x="95438" y="68609"/>
                          </a:cubicBezTo>
                          <a:cubicBezTo>
                            <a:pt x="71929" y="68609"/>
                            <a:pt x="48070" y="68609"/>
                            <a:pt x="24561" y="68609"/>
                          </a:cubicBezTo>
                          <a:cubicBezTo>
                            <a:pt x="24561" y="70224"/>
                            <a:pt x="24561" y="71838"/>
                            <a:pt x="24561" y="73452"/>
                          </a:cubicBezTo>
                          <a:close/>
                          <a:moveTo>
                            <a:pt x="95438" y="89596"/>
                          </a:moveTo>
                          <a:cubicBezTo>
                            <a:pt x="71578" y="89596"/>
                            <a:pt x="48070" y="89596"/>
                            <a:pt x="24561" y="89596"/>
                          </a:cubicBezTo>
                          <a:cubicBezTo>
                            <a:pt x="24561" y="91479"/>
                            <a:pt x="24561" y="93094"/>
                            <a:pt x="24561" y="94708"/>
                          </a:cubicBezTo>
                          <a:cubicBezTo>
                            <a:pt x="48070" y="94708"/>
                            <a:pt x="71929" y="94708"/>
                            <a:pt x="95438" y="94708"/>
                          </a:cubicBezTo>
                          <a:cubicBezTo>
                            <a:pt x="95438" y="93094"/>
                            <a:pt x="95438" y="91479"/>
                            <a:pt x="95438" y="89596"/>
                          </a:cubicBezTo>
                          <a:close/>
                        </a:path>
                      </a:pathLst>
                    </a:custGeom>
                    <a:solidFill>
                      <a:srgbClr val="FF0000"/>
                    </a:solidFill>
                    <a:ln>
                      <a:noFill/>
                    </a:ln>
                  </p:spPr>
                  <p:txBody>
                    <a:bodyPr lIns="82050" tIns="41025" rIns="82050" bIns="41025" anchor="t" anchorCtr="0">
                      <a:noAutofit/>
                    </a:bodyPr>
                    <a:p>
                      <a:pPr marL="0" marR="0" lvl="0" indent="0" algn="l" rtl="0">
                        <a:spcBef>
                          <a:spcPts val="0"/>
                        </a:spcBef>
                        <a:buNone/>
                      </a:pPr>
                      <a:endParaRPr sz="2000" b="1">
                        <a:solidFill>
                          <a:srgbClr val="58595B"/>
                        </a:solidFill>
                        <a:latin typeface="Calibri" charset="0"/>
                        <a:ea typeface="Calibri" charset="0"/>
                        <a:cs typeface="Calibri" charset="0"/>
                        <a:sym typeface="Calibri" charset="0"/>
                      </a:endParaRPr>
                    </a:p>
                  </p:txBody>
                </p:sp>
                <p:sp>
                  <p:nvSpPr>
                    <p:cNvPr id="835" name="Shape 835"/>
                    <p:cNvSpPr/>
                    <p:nvPr/>
                  </p:nvSpPr>
                  <p:spPr>
                    <a:xfrm>
                      <a:off x="-1399771" y="355638"/>
                      <a:ext cx="680217" cy="660199"/>
                    </a:xfrm>
                    <a:custGeom>
                      <a:avLst/>
                      <a:gdLst/>
                      <a:ahLst/>
                      <a:cxnLst/>
                      <a:rect l="0" t="0" r="0" b="0"/>
                      <a:pathLst>
                        <a:path w="120000" h="120000" extrusionOk="0">
                          <a:moveTo>
                            <a:pt x="67651" y="120000"/>
                          </a:moveTo>
                          <a:cubicBezTo>
                            <a:pt x="63624" y="120000"/>
                            <a:pt x="58791" y="120000"/>
                            <a:pt x="54765" y="120000"/>
                          </a:cubicBezTo>
                          <a:cubicBezTo>
                            <a:pt x="53959" y="120000"/>
                            <a:pt x="53154" y="119200"/>
                            <a:pt x="53154" y="118400"/>
                          </a:cubicBezTo>
                          <a:cubicBezTo>
                            <a:pt x="51543" y="114400"/>
                            <a:pt x="49932" y="111200"/>
                            <a:pt x="49127" y="107200"/>
                          </a:cubicBezTo>
                          <a:cubicBezTo>
                            <a:pt x="48322" y="106400"/>
                            <a:pt x="48322" y="105600"/>
                            <a:pt x="47516" y="105600"/>
                          </a:cubicBezTo>
                          <a:cubicBezTo>
                            <a:pt x="44295" y="104000"/>
                            <a:pt x="41073" y="103200"/>
                            <a:pt x="37852" y="101600"/>
                          </a:cubicBezTo>
                          <a:cubicBezTo>
                            <a:pt x="37046" y="101600"/>
                            <a:pt x="36241" y="101600"/>
                            <a:pt x="35436" y="101600"/>
                          </a:cubicBezTo>
                          <a:cubicBezTo>
                            <a:pt x="32214" y="103200"/>
                            <a:pt x="28187" y="105600"/>
                            <a:pt x="24161" y="107200"/>
                          </a:cubicBezTo>
                          <a:cubicBezTo>
                            <a:pt x="23355" y="107200"/>
                            <a:pt x="22550" y="108000"/>
                            <a:pt x="22550" y="107200"/>
                          </a:cubicBezTo>
                          <a:cubicBezTo>
                            <a:pt x="19328" y="104000"/>
                            <a:pt x="16107" y="101600"/>
                            <a:pt x="13691" y="98400"/>
                          </a:cubicBezTo>
                          <a:cubicBezTo>
                            <a:pt x="13691" y="98400"/>
                            <a:pt x="12885" y="97600"/>
                            <a:pt x="13691" y="96800"/>
                          </a:cubicBezTo>
                          <a:cubicBezTo>
                            <a:pt x="15302" y="92800"/>
                            <a:pt x="16912" y="88800"/>
                            <a:pt x="18523" y="85600"/>
                          </a:cubicBezTo>
                          <a:cubicBezTo>
                            <a:pt x="19328" y="84800"/>
                            <a:pt x="18523" y="84000"/>
                            <a:pt x="18523" y="83200"/>
                          </a:cubicBezTo>
                          <a:cubicBezTo>
                            <a:pt x="17718" y="80000"/>
                            <a:pt x="16107" y="76800"/>
                            <a:pt x="14496" y="73600"/>
                          </a:cubicBezTo>
                          <a:cubicBezTo>
                            <a:pt x="14496" y="72800"/>
                            <a:pt x="13691" y="72800"/>
                            <a:pt x="12885" y="72000"/>
                          </a:cubicBezTo>
                          <a:cubicBezTo>
                            <a:pt x="8859" y="71200"/>
                            <a:pt x="4832" y="69600"/>
                            <a:pt x="1610" y="68000"/>
                          </a:cubicBezTo>
                          <a:cubicBezTo>
                            <a:pt x="805" y="68000"/>
                            <a:pt x="0" y="67200"/>
                            <a:pt x="0" y="67200"/>
                          </a:cubicBezTo>
                          <a:cubicBezTo>
                            <a:pt x="0" y="63200"/>
                            <a:pt x="0" y="59200"/>
                            <a:pt x="0" y="55200"/>
                          </a:cubicBezTo>
                          <a:cubicBezTo>
                            <a:pt x="0" y="53600"/>
                            <a:pt x="0" y="53600"/>
                            <a:pt x="805" y="53600"/>
                          </a:cubicBezTo>
                          <a:cubicBezTo>
                            <a:pt x="4832" y="52000"/>
                            <a:pt x="8859" y="50400"/>
                            <a:pt x="12885" y="48800"/>
                          </a:cubicBezTo>
                          <a:cubicBezTo>
                            <a:pt x="13691" y="48800"/>
                            <a:pt x="13691" y="48000"/>
                            <a:pt x="14496" y="47200"/>
                          </a:cubicBezTo>
                          <a:cubicBezTo>
                            <a:pt x="15302" y="44000"/>
                            <a:pt x="16912" y="41600"/>
                            <a:pt x="17718" y="38400"/>
                          </a:cubicBezTo>
                          <a:cubicBezTo>
                            <a:pt x="18523" y="37600"/>
                            <a:pt x="18523" y="36800"/>
                            <a:pt x="17718" y="35200"/>
                          </a:cubicBezTo>
                          <a:cubicBezTo>
                            <a:pt x="16107" y="32000"/>
                            <a:pt x="14496" y="28000"/>
                            <a:pt x="12885" y="24800"/>
                          </a:cubicBezTo>
                          <a:cubicBezTo>
                            <a:pt x="12080" y="24000"/>
                            <a:pt x="12080" y="23200"/>
                            <a:pt x="12885" y="22400"/>
                          </a:cubicBezTo>
                          <a:cubicBezTo>
                            <a:pt x="15302" y="20000"/>
                            <a:pt x="18523" y="16800"/>
                            <a:pt x="20939" y="14400"/>
                          </a:cubicBezTo>
                          <a:cubicBezTo>
                            <a:pt x="21744" y="13600"/>
                            <a:pt x="22550" y="13600"/>
                            <a:pt x="23355" y="13600"/>
                          </a:cubicBezTo>
                          <a:cubicBezTo>
                            <a:pt x="27382" y="16000"/>
                            <a:pt x="30604" y="17600"/>
                            <a:pt x="34630" y="19200"/>
                          </a:cubicBezTo>
                          <a:cubicBezTo>
                            <a:pt x="35436" y="19200"/>
                            <a:pt x="36241" y="19200"/>
                            <a:pt x="37046" y="19200"/>
                          </a:cubicBezTo>
                          <a:cubicBezTo>
                            <a:pt x="39463" y="17600"/>
                            <a:pt x="42684" y="16800"/>
                            <a:pt x="45906" y="15200"/>
                          </a:cubicBezTo>
                          <a:cubicBezTo>
                            <a:pt x="46711" y="15200"/>
                            <a:pt x="47516" y="14400"/>
                            <a:pt x="47516" y="13600"/>
                          </a:cubicBezTo>
                          <a:cubicBezTo>
                            <a:pt x="49127" y="9600"/>
                            <a:pt x="50738" y="5600"/>
                            <a:pt x="51543" y="1600"/>
                          </a:cubicBezTo>
                          <a:cubicBezTo>
                            <a:pt x="52348" y="800"/>
                            <a:pt x="52348" y="800"/>
                            <a:pt x="53154" y="800"/>
                          </a:cubicBezTo>
                          <a:cubicBezTo>
                            <a:pt x="57181" y="800"/>
                            <a:pt x="61208" y="800"/>
                            <a:pt x="65234" y="0"/>
                          </a:cubicBezTo>
                          <a:cubicBezTo>
                            <a:pt x="66040" y="0"/>
                            <a:pt x="66845" y="800"/>
                            <a:pt x="66845" y="1600"/>
                          </a:cubicBezTo>
                          <a:cubicBezTo>
                            <a:pt x="68456" y="5600"/>
                            <a:pt x="70067" y="9600"/>
                            <a:pt x="70872" y="13600"/>
                          </a:cubicBezTo>
                          <a:cubicBezTo>
                            <a:pt x="71677" y="14400"/>
                            <a:pt x="71677" y="14400"/>
                            <a:pt x="72483" y="15200"/>
                          </a:cubicBezTo>
                          <a:cubicBezTo>
                            <a:pt x="75704" y="16000"/>
                            <a:pt x="78926" y="17600"/>
                            <a:pt x="82147" y="18400"/>
                          </a:cubicBezTo>
                          <a:cubicBezTo>
                            <a:pt x="82953" y="18400"/>
                            <a:pt x="83758" y="19200"/>
                            <a:pt x="84563" y="18400"/>
                          </a:cubicBezTo>
                          <a:cubicBezTo>
                            <a:pt x="87785" y="16800"/>
                            <a:pt x="91812" y="15200"/>
                            <a:pt x="95838" y="12800"/>
                          </a:cubicBezTo>
                          <a:cubicBezTo>
                            <a:pt x="96644" y="12800"/>
                            <a:pt x="96644" y="12800"/>
                            <a:pt x="97449" y="13600"/>
                          </a:cubicBezTo>
                          <a:cubicBezTo>
                            <a:pt x="100671" y="16000"/>
                            <a:pt x="103087" y="18400"/>
                            <a:pt x="106308" y="21600"/>
                          </a:cubicBezTo>
                          <a:cubicBezTo>
                            <a:pt x="107114" y="22400"/>
                            <a:pt x="107114" y="22400"/>
                            <a:pt x="106308" y="23200"/>
                          </a:cubicBezTo>
                          <a:cubicBezTo>
                            <a:pt x="104697" y="27200"/>
                            <a:pt x="103087" y="31200"/>
                            <a:pt x="101476" y="34400"/>
                          </a:cubicBezTo>
                          <a:cubicBezTo>
                            <a:pt x="100671" y="35200"/>
                            <a:pt x="100671" y="36000"/>
                            <a:pt x="101476" y="36800"/>
                          </a:cubicBezTo>
                          <a:cubicBezTo>
                            <a:pt x="103087" y="40000"/>
                            <a:pt x="103892" y="43200"/>
                            <a:pt x="105503" y="46400"/>
                          </a:cubicBezTo>
                          <a:cubicBezTo>
                            <a:pt x="105503" y="47200"/>
                            <a:pt x="106308" y="48000"/>
                            <a:pt x="107114" y="48000"/>
                          </a:cubicBezTo>
                          <a:cubicBezTo>
                            <a:pt x="111140" y="49600"/>
                            <a:pt x="114362" y="50400"/>
                            <a:pt x="118389" y="52000"/>
                          </a:cubicBezTo>
                          <a:cubicBezTo>
                            <a:pt x="119194" y="52000"/>
                            <a:pt x="120000" y="52800"/>
                            <a:pt x="120000" y="53600"/>
                          </a:cubicBezTo>
                          <a:cubicBezTo>
                            <a:pt x="120000" y="57600"/>
                            <a:pt x="120000" y="61600"/>
                            <a:pt x="120000" y="65600"/>
                          </a:cubicBezTo>
                          <a:cubicBezTo>
                            <a:pt x="120000" y="66400"/>
                            <a:pt x="120000" y="66400"/>
                            <a:pt x="119194" y="67200"/>
                          </a:cubicBezTo>
                          <a:cubicBezTo>
                            <a:pt x="115167" y="68000"/>
                            <a:pt x="111140" y="69600"/>
                            <a:pt x="107114" y="71200"/>
                          </a:cubicBezTo>
                          <a:cubicBezTo>
                            <a:pt x="106308" y="71200"/>
                            <a:pt x="105503" y="72000"/>
                            <a:pt x="105503" y="72800"/>
                          </a:cubicBezTo>
                          <a:cubicBezTo>
                            <a:pt x="104697" y="76000"/>
                            <a:pt x="103087" y="79200"/>
                            <a:pt x="101476" y="82400"/>
                          </a:cubicBezTo>
                          <a:cubicBezTo>
                            <a:pt x="101476" y="83200"/>
                            <a:pt x="101476" y="84000"/>
                            <a:pt x="101476" y="84000"/>
                          </a:cubicBezTo>
                          <a:cubicBezTo>
                            <a:pt x="103892" y="88000"/>
                            <a:pt x="105503" y="92000"/>
                            <a:pt x="107114" y="95200"/>
                          </a:cubicBezTo>
                          <a:cubicBezTo>
                            <a:pt x="107919" y="96000"/>
                            <a:pt x="107919" y="96800"/>
                            <a:pt x="107114" y="97600"/>
                          </a:cubicBezTo>
                          <a:cubicBezTo>
                            <a:pt x="104697" y="100000"/>
                            <a:pt x="101476" y="103200"/>
                            <a:pt x="99060" y="106400"/>
                          </a:cubicBezTo>
                          <a:cubicBezTo>
                            <a:pt x="98255" y="106400"/>
                            <a:pt x="97449" y="106400"/>
                            <a:pt x="96644" y="106400"/>
                          </a:cubicBezTo>
                          <a:cubicBezTo>
                            <a:pt x="93422" y="104800"/>
                            <a:pt x="89395" y="103200"/>
                            <a:pt x="85369" y="100800"/>
                          </a:cubicBezTo>
                          <a:cubicBezTo>
                            <a:pt x="84563" y="100800"/>
                            <a:pt x="83758" y="100800"/>
                            <a:pt x="82953" y="101600"/>
                          </a:cubicBezTo>
                          <a:cubicBezTo>
                            <a:pt x="79731" y="102400"/>
                            <a:pt x="76510" y="104000"/>
                            <a:pt x="74093" y="104800"/>
                          </a:cubicBezTo>
                          <a:cubicBezTo>
                            <a:pt x="73288" y="105600"/>
                            <a:pt x="72483" y="105600"/>
                            <a:pt x="72483" y="106400"/>
                          </a:cubicBezTo>
                          <a:cubicBezTo>
                            <a:pt x="70872" y="111200"/>
                            <a:pt x="69261" y="115200"/>
                            <a:pt x="67651" y="120000"/>
                          </a:cubicBezTo>
                          <a:close/>
                        </a:path>
                      </a:pathLst>
                    </a:custGeom>
                    <a:solidFill>
                      <a:srgbClr val="FF0000"/>
                    </a:solidFill>
                    <a:ln w="9525" cap="flat" cmpd="sng">
                      <a:solidFill>
                        <a:schemeClr val="lt1"/>
                      </a:solidFill>
                      <a:prstDash val="solid"/>
                      <a:round/>
                      <a:headEnd type="none" w="med" len="med"/>
                      <a:tailEnd type="none" w="med" len="med"/>
                    </a:ln>
                  </p:spPr>
                  <p:txBody>
                    <a:bodyPr lIns="91425" tIns="45700" rIns="91425" bIns="45700" anchor="t" anchorCtr="0">
                      <a:noAutofit/>
                    </a:bodyPr>
                    <a:p>
                      <a:pPr marL="0" marR="0" lvl="0" indent="0" algn="l" rtl="0">
                        <a:spcBef>
                          <a:spcPts val="0"/>
                        </a:spcBef>
                        <a:buNone/>
                      </a:pPr>
                      <a:endParaRPr sz="2000" b="1">
                        <a:solidFill>
                          <a:srgbClr val="58595B"/>
                        </a:solidFill>
                        <a:latin typeface="Calibri" charset="0"/>
                        <a:ea typeface="Calibri" charset="0"/>
                        <a:cs typeface="Calibri" charset="0"/>
                        <a:sym typeface="Calibri" charset="0"/>
                      </a:endParaRPr>
                    </a:p>
                  </p:txBody>
                </p:sp>
              </p:grpSp>
            </p:grpSp>
            <p:sp>
              <p:nvSpPr>
                <p:cNvPr id="836" name="Shape 836"/>
                <p:cNvSpPr txBox="1"/>
                <p:nvPr/>
              </p:nvSpPr>
              <p:spPr>
                <a:xfrm>
                  <a:off x="7313611" y="2901805"/>
                  <a:ext cx="1175808" cy="374794"/>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SDKs</a:t>
                  </a:r>
                  <a:br>
                    <a:rPr lang="en-US" sz="1200" b="1">
                      <a:solidFill>
                        <a:srgbClr val="58595B"/>
                      </a:solidFill>
                      <a:latin typeface="Calibri" charset="0"/>
                      <a:ea typeface="Calibri" charset="0"/>
                      <a:cs typeface="Calibri" charset="0"/>
                      <a:sym typeface="Calibri" charset="0"/>
                    </a:rPr>
                  </a:br>
                  <a:r>
                    <a:rPr lang="en-US" sz="1200" b="1">
                      <a:solidFill>
                        <a:srgbClr val="58595B"/>
                      </a:solidFill>
                      <a:latin typeface="Calibri" charset="0"/>
                      <a:ea typeface="Calibri" charset="0"/>
                      <a:cs typeface="Calibri" charset="0"/>
                      <a:sym typeface="Calibri" charset="0"/>
                    </a:rPr>
                    <a:t>(3</a:t>
                  </a:r>
                  <a:r>
                    <a:rPr lang="en-US" sz="1200" b="1" baseline="30000">
                      <a:solidFill>
                        <a:srgbClr val="58595B"/>
                      </a:solidFill>
                      <a:latin typeface="Calibri" charset="0"/>
                      <a:ea typeface="Calibri" charset="0"/>
                      <a:cs typeface="Calibri" charset="0"/>
                      <a:sym typeface="Calibri" charset="0"/>
                    </a:rPr>
                    <a:t>rd</a:t>
                  </a:r>
                  <a:r>
                    <a:rPr lang="en-US" sz="1200" b="1">
                      <a:solidFill>
                        <a:srgbClr val="58595B"/>
                      </a:solidFill>
                      <a:latin typeface="Calibri" charset="0"/>
                      <a:ea typeface="Calibri" charset="0"/>
                      <a:cs typeface="Calibri" charset="0"/>
                      <a:sym typeface="Calibri" charset="0"/>
                    </a:rPr>
                    <a:t> Party, JET)</a:t>
                  </a:r>
                </a:p>
              </p:txBody>
            </p:sp>
            <p:sp>
              <p:nvSpPr>
                <p:cNvPr id="837" name="Shape 837"/>
                <p:cNvSpPr txBox="1"/>
                <p:nvPr/>
              </p:nvSpPr>
              <p:spPr>
                <a:xfrm>
                  <a:off x="10952770" y="2900564"/>
                  <a:ext cx="798884" cy="374794"/>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App Builder</a:t>
                  </a:r>
                </a:p>
              </p:txBody>
            </p:sp>
            <p:grpSp>
              <p:nvGrpSpPr>
                <p:cNvPr id="838" name="Shape 838"/>
                <p:cNvGrpSpPr/>
                <p:nvPr/>
              </p:nvGrpSpPr>
              <p:grpSpPr>
                <a:xfrm>
                  <a:off x="7733897" y="2533501"/>
                  <a:ext cx="298322" cy="290714"/>
                  <a:chOff x="2119313" y="1033462"/>
                  <a:chExt cx="5726111" cy="5580062"/>
                </a:xfrm>
              </p:grpSpPr>
              <p:sp>
                <p:nvSpPr>
                  <p:cNvPr id="839" name="Shape 839"/>
                  <p:cNvSpPr/>
                  <p:nvPr/>
                </p:nvSpPr>
                <p:spPr>
                  <a:xfrm>
                    <a:off x="2882900" y="1033462"/>
                    <a:ext cx="4454525" cy="2251075"/>
                  </a:xfrm>
                  <a:custGeom>
                    <a:avLst/>
                    <a:gdLst/>
                    <a:ahLst/>
                    <a:cxnLst/>
                    <a:rect l="0" t="0" r="0" b="0"/>
                    <a:pathLst>
                      <a:path w="120000" h="120000" extrusionOk="0">
                        <a:moveTo>
                          <a:pt x="119990" y="68993"/>
                        </a:moveTo>
                        <a:lnTo>
                          <a:pt x="119990" y="68993"/>
                        </a:lnTo>
                        <a:cubicBezTo>
                          <a:pt x="106656" y="27605"/>
                          <a:pt x="83326" y="0"/>
                          <a:pt x="56669" y="0"/>
                        </a:cubicBezTo>
                        <a:cubicBezTo>
                          <a:pt x="33939" y="0"/>
                          <a:pt x="13633" y="20406"/>
                          <a:pt x="0" y="52196"/>
                        </a:cubicBezTo>
                        <a:cubicBezTo>
                          <a:pt x="26366" y="77997"/>
                          <a:pt x="81202" y="119980"/>
                          <a:pt x="81202" y="119980"/>
                        </a:cubicBezTo>
                        <a:cubicBezTo>
                          <a:pt x="85750" y="119980"/>
                          <a:pt x="111204" y="89995"/>
                          <a:pt x="119990" y="68993"/>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40" name="Shape 840"/>
                  <p:cNvSpPr/>
                  <p:nvPr/>
                </p:nvSpPr>
                <p:spPr>
                  <a:xfrm>
                    <a:off x="4897437" y="2913063"/>
                    <a:ext cx="2947986" cy="3700462"/>
                  </a:xfrm>
                  <a:custGeom>
                    <a:avLst/>
                    <a:gdLst/>
                    <a:ahLst/>
                    <a:cxnLst/>
                    <a:rect l="0" t="0" r="0" b="0"/>
                    <a:pathLst>
                      <a:path w="120000" h="120000" extrusionOk="0">
                        <a:moveTo>
                          <a:pt x="7314" y="119988"/>
                        </a:moveTo>
                        <a:lnTo>
                          <a:pt x="7314" y="119988"/>
                        </a:lnTo>
                        <a:cubicBezTo>
                          <a:pt x="44411" y="118529"/>
                          <a:pt x="80600" y="102842"/>
                          <a:pt x="100754" y="75121"/>
                        </a:cubicBezTo>
                        <a:cubicBezTo>
                          <a:pt x="117698" y="51415"/>
                          <a:pt x="119985" y="24067"/>
                          <a:pt x="109446" y="0"/>
                        </a:cubicBezTo>
                        <a:cubicBezTo>
                          <a:pt x="72348" y="19690"/>
                          <a:pt x="2740" y="64184"/>
                          <a:pt x="2740" y="64184"/>
                        </a:cubicBezTo>
                        <a:cubicBezTo>
                          <a:pt x="0" y="68561"/>
                          <a:pt x="0" y="104301"/>
                          <a:pt x="7314" y="119988"/>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41" name="Shape 841"/>
                  <p:cNvSpPr/>
                  <p:nvPr/>
                </p:nvSpPr>
                <p:spPr>
                  <a:xfrm>
                    <a:off x="2119313" y="2574925"/>
                    <a:ext cx="2441574" cy="3983037"/>
                  </a:xfrm>
                  <a:custGeom>
                    <a:avLst/>
                    <a:gdLst/>
                    <a:ahLst/>
                    <a:cxnLst/>
                    <a:rect l="0" t="0" r="0" b="0"/>
                    <a:pathLst>
                      <a:path w="120000" h="120000" extrusionOk="0">
                        <a:moveTo>
                          <a:pt x="19905" y="0"/>
                        </a:moveTo>
                        <a:lnTo>
                          <a:pt x="19905" y="0"/>
                        </a:lnTo>
                        <a:cubicBezTo>
                          <a:pt x="0" y="24752"/>
                          <a:pt x="548" y="55243"/>
                          <a:pt x="25426" y="80668"/>
                        </a:cubicBezTo>
                        <a:cubicBezTo>
                          <a:pt x="46994" y="102362"/>
                          <a:pt x="82382" y="115921"/>
                          <a:pt x="119982" y="119989"/>
                        </a:cubicBezTo>
                        <a:cubicBezTo>
                          <a:pt x="115558" y="87111"/>
                          <a:pt x="96767" y="22041"/>
                          <a:pt x="96767" y="22041"/>
                        </a:cubicBezTo>
                        <a:cubicBezTo>
                          <a:pt x="92344" y="17973"/>
                          <a:pt x="44783" y="2375"/>
                          <a:pt x="19905" y="0"/>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grpSp>
            <p:sp>
              <p:nvSpPr>
                <p:cNvPr id="842" name="Shape 842"/>
                <p:cNvSpPr/>
                <p:nvPr/>
              </p:nvSpPr>
              <p:spPr>
                <a:xfrm>
                  <a:off x="6187025" y="2488213"/>
                  <a:ext cx="1202312" cy="569084"/>
                </a:xfrm>
                <a:prstGeom prst="roundRect">
                  <a:avLst>
                    <a:gd name="adj" fmla="val 0"/>
                  </a:avLst>
                </a:prstGeom>
                <a:noFill/>
                <a:ln>
                  <a:noFill/>
                </a:ln>
              </p:spPr>
              <p:txBody>
                <a:bodyPr lIns="91425" tIns="45700" rIns="91425" bIns="45700" anchor="ctr" anchorCtr="0">
                  <a:noAutofit/>
                </a:bodyPr>
                <a:p>
                  <a:pPr marL="0" marR="0" lvl="0" indent="0" algn="l" rtl="0">
                    <a:lnSpc>
                      <a:spcPct val="90000"/>
                    </a:lnSpc>
                    <a:spcBef>
                      <a:spcPts val="0"/>
                    </a:spcBef>
                    <a:buSzPct val="25000"/>
                    <a:buNone/>
                  </a:pPr>
                  <a:r>
                    <a:rPr lang="en-US" sz="1600" b="1">
                      <a:solidFill>
                        <a:srgbClr val="F80000"/>
                      </a:solidFill>
                      <a:latin typeface="Calibri" charset="0"/>
                      <a:ea typeface="Calibri" charset="0"/>
                      <a:cs typeface="Calibri" charset="0"/>
                      <a:sym typeface="Calibri" charset="0"/>
                    </a:rPr>
                    <a:t>FRONT-END TOOLING</a:t>
                  </a:r>
                </a:p>
              </p:txBody>
            </p:sp>
            <p:sp>
              <p:nvSpPr>
                <p:cNvPr id="843" name="Shape 843"/>
                <p:cNvSpPr/>
                <p:nvPr/>
              </p:nvSpPr>
              <p:spPr>
                <a:xfrm>
                  <a:off x="621837" y="2416222"/>
                  <a:ext cx="25799" cy="713065"/>
                </a:xfrm>
                <a:prstGeom prst="rect">
                  <a:avLst/>
                </a:prstGeom>
                <a:solidFill>
                  <a:schemeClr val="accen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44" name="Shape 844"/>
                <p:cNvSpPr/>
                <p:nvPr/>
              </p:nvSpPr>
              <p:spPr>
                <a:xfrm>
                  <a:off x="6170612" y="2416222"/>
                  <a:ext cx="25799" cy="713065"/>
                </a:xfrm>
                <a:prstGeom prst="rect">
                  <a:avLst/>
                </a:prstGeom>
                <a:solidFill>
                  <a:schemeClr val="accen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845" name="Shape 845"/>
                <p:cNvGrpSpPr/>
                <p:nvPr/>
              </p:nvGrpSpPr>
              <p:grpSpPr>
                <a:xfrm>
                  <a:off x="5181187" y="2518231"/>
                  <a:ext cx="456107" cy="321254"/>
                  <a:chOff x="0" y="2227881"/>
                  <a:chExt cx="607080" cy="427588"/>
                </a:xfrm>
              </p:grpSpPr>
              <p:sp>
                <p:nvSpPr>
                  <p:cNvPr id="846" name="Shape 846"/>
                  <p:cNvSpPr/>
                  <p:nvPr/>
                </p:nvSpPr>
                <p:spPr>
                  <a:xfrm>
                    <a:off x="0" y="2227881"/>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80000"/>
                  </a:solidFill>
                  <a:ln>
                    <a:noFill/>
                  </a:ln>
                </p:spPr>
                <p:txBody>
                  <a:bodyPr lIns="91425" tIns="45700" rIns="91425" bIns="45700" anchor="ctr" anchorCtr="0">
                    <a:noAutofit/>
                  </a:bodyPr>
                  <a:p>
                    <a:pPr marL="0" marR="0" lvl="0" indent="0" algn="l" rtl="0">
                      <a:spcBef>
                        <a:spcPts val="0"/>
                      </a:spcBef>
                      <a:buSzPct val="25000"/>
                      <a:buNone/>
                    </a:pPr>
                    <a:r>
                      <a:rPr lang="en-US" sz="1800" b="1">
                        <a:solidFill>
                          <a:srgbClr val="58595B"/>
                        </a:solidFill>
                        <a:latin typeface="Calibri" charset="0"/>
                        <a:ea typeface="Calibri" charset="0"/>
                        <a:cs typeface="Calibri" charset="0"/>
                        <a:sym typeface="Calibri" charset="0"/>
                      </a:rPr>
                      <a:t> </a:t>
                    </a:r>
                  </a:p>
                </p:txBody>
              </p:sp>
              <p:sp>
                <p:nvSpPr>
                  <p:cNvPr id="847" name="Shape 847"/>
                  <p:cNvSpPr/>
                  <p:nvPr/>
                </p:nvSpPr>
                <p:spPr>
                  <a:xfrm>
                    <a:off x="213721" y="2499694"/>
                    <a:ext cx="179031"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b="1">
                      <a:solidFill>
                        <a:srgbClr val="FFFFFF"/>
                      </a:solidFill>
                      <a:latin typeface="Calibri" charset="0"/>
                      <a:ea typeface="Calibri" charset="0"/>
                      <a:cs typeface="Calibri" charset="0"/>
                      <a:sym typeface="Calibri" charset="0"/>
                    </a:endParaRPr>
                  </a:p>
                </p:txBody>
              </p:sp>
              <p:sp>
                <p:nvSpPr>
                  <p:cNvPr id="848" name="Shape 848"/>
                  <p:cNvSpPr/>
                  <p:nvPr/>
                </p:nvSpPr>
                <p:spPr>
                  <a:xfrm>
                    <a:off x="219347" y="2401508"/>
                    <a:ext cx="131057" cy="253961"/>
                  </a:xfrm>
                  <a:custGeom>
                    <a:avLst/>
                    <a:gdLst/>
                    <a:ahLst/>
                    <a:cxnLst/>
                    <a:rect l="0" t="0" r="0" b="0"/>
                    <a:pathLst>
                      <a:path w="120000" h="120000" extrusionOk="0">
                        <a:moveTo>
                          <a:pt x="19785" y="120000"/>
                        </a:moveTo>
                        <a:lnTo>
                          <a:pt x="120000" y="120000"/>
                        </a:lnTo>
                        <a:lnTo>
                          <a:pt x="59480" y="115598"/>
                        </a:lnTo>
                        <a:lnTo>
                          <a:pt x="57445" y="114956"/>
                        </a:lnTo>
                        <a:lnTo>
                          <a:pt x="56638" y="113869"/>
                        </a:lnTo>
                        <a:lnTo>
                          <a:pt x="56638" y="112996"/>
                        </a:lnTo>
                        <a:lnTo>
                          <a:pt x="56799" y="112488"/>
                        </a:lnTo>
                        <a:lnTo>
                          <a:pt x="58208" y="111562"/>
                        </a:lnTo>
                        <a:lnTo>
                          <a:pt x="17145" y="119919"/>
                        </a:lnTo>
                        <a:lnTo>
                          <a:pt x="19785" y="120000"/>
                        </a:lnTo>
                        <a:close/>
                      </a:path>
                      <a:path w="120000" h="120000" extrusionOk="0">
                        <a:moveTo>
                          <a:pt x="120000" y="0"/>
                        </a:moveTo>
                        <a:lnTo>
                          <a:pt x="19785" y="0"/>
                        </a:lnTo>
                        <a:lnTo>
                          <a:pt x="55966" y="4928"/>
                        </a:lnTo>
                        <a:lnTo>
                          <a:pt x="56659" y="4613"/>
                        </a:lnTo>
                        <a:lnTo>
                          <a:pt x="83155" y="4613"/>
                        </a:lnTo>
                        <a:lnTo>
                          <a:pt x="83845" y="4928"/>
                        </a:lnTo>
                        <a:lnTo>
                          <a:pt x="83845" y="5706"/>
                        </a:lnTo>
                        <a:lnTo>
                          <a:pt x="83155" y="6021"/>
                        </a:lnTo>
                        <a:lnTo>
                          <a:pt x="56659" y="6021"/>
                        </a:lnTo>
                        <a:lnTo>
                          <a:pt x="11825" y="10747"/>
                        </a:lnTo>
                        <a:lnTo>
                          <a:pt x="129048" y="10747"/>
                        </a:lnTo>
                        <a:lnTo>
                          <a:pt x="129938" y="11152"/>
                        </a:lnTo>
                        <a:lnTo>
                          <a:pt x="129938" y="107172"/>
                        </a:lnTo>
                        <a:lnTo>
                          <a:pt x="129048" y="107577"/>
                        </a:lnTo>
                        <a:lnTo>
                          <a:pt x="10736" y="107577"/>
                        </a:lnTo>
                        <a:lnTo>
                          <a:pt x="9846" y="107172"/>
                        </a:lnTo>
                        <a:lnTo>
                          <a:pt x="9846" y="11152"/>
                        </a:lnTo>
                        <a:lnTo>
                          <a:pt x="11820" y="766"/>
                        </a:lnTo>
                        <a:lnTo>
                          <a:pt x="9585" y="1298"/>
                        </a:lnTo>
                        <a:lnTo>
                          <a:pt x="4032" y="3573"/>
                        </a:lnTo>
                        <a:lnTo>
                          <a:pt x="691" y="6651"/>
                        </a:lnTo>
                        <a:lnTo>
                          <a:pt x="0" y="9009"/>
                        </a:lnTo>
                        <a:lnTo>
                          <a:pt x="4" y="111188"/>
                        </a:lnTo>
                        <a:lnTo>
                          <a:pt x="1683" y="114617"/>
                        </a:lnTo>
                        <a:lnTo>
                          <a:pt x="5956" y="117418"/>
                        </a:lnTo>
                        <a:lnTo>
                          <a:pt x="12197" y="119307"/>
                        </a:lnTo>
                        <a:lnTo>
                          <a:pt x="17145" y="119919"/>
                        </a:lnTo>
                        <a:lnTo>
                          <a:pt x="58208" y="111562"/>
                        </a:lnTo>
                        <a:lnTo>
                          <a:pt x="60595" y="111195"/>
                        </a:lnTo>
                        <a:lnTo>
                          <a:pt x="79189" y="111195"/>
                        </a:lnTo>
                        <a:lnTo>
                          <a:pt x="80304" y="111268"/>
                        </a:lnTo>
                        <a:lnTo>
                          <a:pt x="82339" y="111909"/>
                        </a:lnTo>
                        <a:lnTo>
                          <a:pt x="83146" y="112996"/>
                        </a:lnTo>
                        <a:lnTo>
                          <a:pt x="83146" y="113869"/>
                        </a:lnTo>
                        <a:lnTo>
                          <a:pt x="82985" y="114377"/>
                        </a:lnTo>
                        <a:lnTo>
                          <a:pt x="81576" y="115304"/>
                        </a:lnTo>
                        <a:lnTo>
                          <a:pt x="79189" y="115671"/>
                        </a:lnTo>
                        <a:lnTo>
                          <a:pt x="60595" y="115671"/>
                        </a:lnTo>
                        <a:lnTo>
                          <a:pt x="59480" y="115598"/>
                        </a:lnTo>
                        <a:lnTo>
                          <a:pt x="120000" y="120000"/>
                        </a:lnTo>
                        <a:lnTo>
                          <a:pt x="127965" y="119233"/>
                        </a:lnTo>
                        <a:lnTo>
                          <a:pt x="134116" y="117287"/>
                        </a:lnTo>
                        <a:lnTo>
                          <a:pt x="138264" y="114445"/>
                        </a:lnTo>
                        <a:lnTo>
                          <a:pt x="139785" y="110990"/>
                        </a:lnTo>
                        <a:lnTo>
                          <a:pt x="139780" y="8811"/>
                        </a:lnTo>
                        <a:lnTo>
                          <a:pt x="138101" y="5382"/>
                        </a:lnTo>
                        <a:lnTo>
                          <a:pt x="133829" y="2581"/>
                        </a:lnTo>
                        <a:lnTo>
                          <a:pt x="127587" y="692"/>
                        </a:lnTo>
                        <a:lnTo>
                          <a:pt x="122640" y="80"/>
                        </a:lnTo>
                        <a:lnTo>
                          <a:pt x="120000" y="0"/>
                        </a:lnTo>
                        <a:close/>
                      </a:path>
                      <a:path w="120000" h="120000" extrusionOk="0">
                        <a:moveTo>
                          <a:pt x="55966" y="5317"/>
                        </a:moveTo>
                        <a:lnTo>
                          <a:pt x="55966" y="4928"/>
                        </a:lnTo>
                        <a:lnTo>
                          <a:pt x="19785" y="0"/>
                        </a:lnTo>
                        <a:lnTo>
                          <a:pt x="16725" y="108"/>
                        </a:lnTo>
                        <a:lnTo>
                          <a:pt x="14207" y="366"/>
                        </a:lnTo>
                        <a:lnTo>
                          <a:pt x="11820" y="766"/>
                        </a:lnTo>
                        <a:lnTo>
                          <a:pt x="9846" y="11152"/>
                        </a:lnTo>
                        <a:lnTo>
                          <a:pt x="10736" y="10747"/>
                        </a:lnTo>
                        <a:lnTo>
                          <a:pt x="11825" y="10747"/>
                        </a:lnTo>
                        <a:lnTo>
                          <a:pt x="56659" y="6021"/>
                        </a:lnTo>
                        <a:lnTo>
                          <a:pt x="55966" y="5706"/>
                        </a:lnTo>
                        <a:lnTo>
                          <a:pt x="55966" y="5317"/>
                        </a:lnTo>
                        <a:close/>
                      </a:path>
                    </a:pathLst>
                  </a:custGeom>
                  <a:solidFill>
                    <a:srgbClr val="ED1C24"/>
                  </a:solidFill>
                  <a:ln>
                    <a:noFill/>
                  </a:ln>
                </p:spPr>
                <p:txBody>
                  <a:bodyPr lIns="0" tIns="0" rIns="0" bIns="0" anchor="t"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grpSp>
            <p:pic>
              <p:nvPicPr>
                <p:cNvPr id="849" name="Shape 849"/>
                <p:cNvPicPr preferRelativeResize="0"/>
                <p:nvPr/>
              </p:nvPicPr>
              <p:blipFill rotWithShape="1">
                <a:blip r:embed="rId1"/>
                <a:srcRect/>
                <a:stretch>
                  <a:fillRect/>
                </a:stretch>
              </p:blipFill>
              <p:spPr>
                <a:xfrm>
                  <a:off x="11104004" y="4472551"/>
                  <a:ext cx="459527" cy="459527"/>
                </a:xfrm>
                <a:prstGeom prst="rect">
                  <a:avLst/>
                </a:prstGeom>
                <a:noFill/>
                <a:ln>
                  <a:noFill/>
                </a:ln>
              </p:spPr>
            </p:pic>
            <p:sp>
              <p:nvSpPr>
                <p:cNvPr id="850" name="Shape 850"/>
                <p:cNvSpPr txBox="1"/>
                <p:nvPr/>
              </p:nvSpPr>
              <p:spPr>
                <a:xfrm>
                  <a:off x="3960812" y="2905523"/>
                  <a:ext cx="810570" cy="413520"/>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Functions</a:t>
                  </a:r>
                </a:p>
              </p:txBody>
            </p:sp>
            <p:grpSp>
              <p:nvGrpSpPr>
                <p:cNvPr id="851" name="Shape 851"/>
                <p:cNvGrpSpPr/>
                <p:nvPr/>
              </p:nvGrpSpPr>
              <p:grpSpPr>
                <a:xfrm>
                  <a:off x="4118738" y="2540347"/>
                  <a:ext cx="456107" cy="277022"/>
                  <a:chOff x="4519723" y="2540347"/>
                  <a:chExt cx="456107" cy="277022"/>
                </a:xfrm>
              </p:grpSpPr>
              <p:sp>
                <p:nvSpPr>
                  <p:cNvPr id="852" name="Shape 852"/>
                  <p:cNvSpPr/>
                  <p:nvPr/>
                </p:nvSpPr>
                <p:spPr>
                  <a:xfrm>
                    <a:off x="4519723" y="2540347"/>
                    <a:ext cx="456107" cy="277022"/>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80000"/>
                  </a:solidFill>
                  <a:ln>
                    <a:noFill/>
                  </a:ln>
                </p:spPr>
                <p:txBody>
                  <a:bodyPr lIns="91425" tIns="45700" rIns="91425" bIns="45700" anchor="ctr" anchorCtr="0">
                    <a:noAutofit/>
                  </a:bodyPr>
                  <a:p>
                    <a:pPr marL="0" marR="0" lvl="0" indent="0" algn="l" rtl="0">
                      <a:spcBef>
                        <a:spcPts val="0"/>
                      </a:spcBef>
                      <a:buSzPct val="25000"/>
                      <a:buNone/>
                    </a:pPr>
                    <a:r>
                      <a:rPr lang="en-US" sz="1800" b="1">
                        <a:solidFill>
                          <a:srgbClr val="58595B"/>
                        </a:solidFill>
                        <a:latin typeface="Calibri" charset="0"/>
                        <a:ea typeface="Calibri" charset="0"/>
                        <a:cs typeface="Calibri" charset="0"/>
                        <a:sym typeface="Calibri" charset="0"/>
                      </a:rPr>
                      <a:t> </a:t>
                    </a:r>
                  </a:p>
                </p:txBody>
              </p:sp>
              <p:sp>
                <p:nvSpPr>
                  <p:cNvPr id="853" name="Shape 853"/>
                  <p:cNvSpPr/>
                  <p:nvPr/>
                </p:nvSpPr>
                <p:spPr>
                  <a:xfrm>
                    <a:off x="4564132" y="2558924"/>
                    <a:ext cx="322524" cy="200054"/>
                  </a:xfrm>
                  <a:prstGeom prst="rect">
                    <a:avLst/>
                  </a:prstGeom>
                  <a:noFill/>
                  <a:ln>
                    <a:noFill/>
                  </a:ln>
                </p:spPr>
                <p:txBody>
                  <a:bodyPr lIns="91425" tIns="45700" rIns="91425" bIns="45700" anchor="t" anchorCtr="0">
                    <a:noAutofit/>
                  </a:bodyPr>
                  <a:p>
                    <a:pPr marL="0" marR="0" lvl="0" indent="0" algn="l" rtl="0">
                      <a:spcBef>
                        <a:spcPts val="0"/>
                      </a:spcBef>
                      <a:buSzPct val="25000"/>
                      <a:buNone/>
                    </a:pPr>
                    <a:r>
                      <a:rPr lang="en-US" sz="700" b="1" i="1">
                        <a:solidFill>
                          <a:srgbClr val="58595B"/>
                        </a:solidFill>
                        <a:latin typeface="Calibri" charset="0"/>
                        <a:ea typeface="Calibri" charset="0"/>
                        <a:cs typeface="Calibri" charset="0"/>
                        <a:sym typeface="Calibri" charset="0"/>
                      </a:rPr>
                      <a:t>F(x)</a:t>
                    </a:r>
                  </a:p>
                </p:txBody>
              </p:sp>
            </p:grpSp>
            <p:pic>
              <p:nvPicPr>
                <p:cNvPr id="854" name="Shape 854"/>
                <p:cNvPicPr preferRelativeResize="0"/>
                <p:nvPr/>
              </p:nvPicPr>
              <p:blipFill rotWithShape="1">
                <a:blip r:embed="rId2"/>
                <a:srcRect/>
                <a:stretch>
                  <a:fillRect/>
                </a:stretch>
              </p:blipFill>
              <p:spPr>
                <a:xfrm>
                  <a:off x="4157383" y="3505200"/>
                  <a:ext cx="403991" cy="403991"/>
                </a:xfrm>
                <a:prstGeom prst="rect">
                  <a:avLst/>
                </a:prstGeom>
                <a:noFill/>
                <a:ln>
                  <a:noFill/>
                </a:ln>
              </p:spPr>
            </p:pic>
            <p:sp>
              <p:nvSpPr>
                <p:cNvPr id="855" name="Shape 855"/>
                <p:cNvSpPr txBox="1"/>
                <p:nvPr/>
              </p:nvSpPr>
              <p:spPr>
                <a:xfrm>
                  <a:off x="3382264" y="3914764"/>
                  <a:ext cx="1873946" cy="255171"/>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Container Cloud</a:t>
                  </a:r>
                  <a:br>
                    <a:rPr lang="en-US" sz="1200" b="1">
                      <a:solidFill>
                        <a:srgbClr val="58595B"/>
                      </a:solidFill>
                      <a:latin typeface="Calibri" charset="0"/>
                      <a:ea typeface="Calibri" charset="0"/>
                      <a:cs typeface="Calibri" charset="0"/>
                      <a:sym typeface="Calibri" charset="0"/>
                    </a:rPr>
                  </a:br>
                  <a:r>
                    <a:rPr lang="en-US" sz="1200" b="1">
                      <a:solidFill>
                        <a:srgbClr val="58595B"/>
                      </a:solidFill>
                      <a:latin typeface="Calibri" charset="0"/>
                      <a:ea typeface="Calibri" charset="0"/>
                      <a:cs typeface="Calibri" charset="0"/>
                      <a:sym typeface="Calibri" charset="0"/>
                    </a:rPr>
                    <a:t>(Docker, Orchestration)</a:t>
                  </a:r>
                </a:p>
              </p:txBody>
            </p:sp>
            <p:sp>
              <p:nvSpPr>
                <p:cNvPr id="856" name="Shape 856"/>
                <p:cNvSpPr txBox="1"/>
                <p:nvPr/>
              </p:nvSpPr>
              <p:spPr>
                <a:xfrm>
                  <a:off x="6775264" y="3938212"/>
                  <a:ext cx="1036121" cy="242490"/>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Event Hub</a:t>
                  </a:r>
                  <a:br>
                    <a:rPr lang="en-US" sz="1200" b="1">
                      <a:solidFill>
                        <a:srgbClr val="58595B"/>
                      </a:solidFill>
                      <a:latin typeface="Calibri" charset="0"/>
                      <a:ea typeface="Calibri" charset="0"/>
                      <a:cs typeface="Calibri" charset="0"/>
                      <a:sym typeface="Calibri" charset="0"/>
                    </a:rPr>
                  </a:br>
                  <a:r>
                    <a:rPr lang="en-US" sz="1200" b="1">
                      <a:solidFill>
                        <a:srgbClr val="58595B"/>
                      </a:solidFill>
                      <a:latin typeface="Calibri" charset="0"/>
                      <a:ea typeface="Calibri" charset="0"/>
                      <a:cs typeface="Calibri" charset="0"/>
                      <a:sym typeface="Calibri" charset="0"/>
                    </a:rPr>
                    <a:t>(Kafka) Cloud </a:t>
                  </a:r>
                </a:p>
              </p:txBody>
            </p:sp>
            <p:sp>
              <p:nvSpPr>
                <p:cNvPr id="857" name="Shape 857"/>
                <p:cNvSpPr txBox="1"/>
                <p:nvPr/>
              </p:nvSpPr>
              <p:spPr>
                <a:xfrm>
                  <a:off x="8492238" y="3938212"/>
                  <a:ext cx="878774" cy="208276"/>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Messaging</a:t>
                  </a:r>
                  <a:br>
                    <a:rPr lang="en-US" sz="1200" b="1">
                      <a:solidFill>
                        <a:srgbClr val="58595B"/>
                      </a:solidFill>
                      <a:latin typeface="Calibri" charset="0"/>
                      <a:ea typeface="Calibri" charset="0"/>
                      <a:cs typeface="Calibri" charset="0"/>
                      <a:sym typeface="Calibri" charset="0"/>
                    </a:rPr>
                  </a:br>
                  <a:r>
                    <a:rPr lang="en-US" sz="1200" b="1">
                      <a:solidFill>
                        <a:srgbClr val="58595B"/>
                      </a:solidFill>
                      <a:latin typeface="Calibri" charset="0"/>
                      <a:ea typeface="Calibri" charset="0"/>
                      <a:cs typeface="Calibri" charset="0"/>
                      <a:sym typeface="Calibri" charset="0"/>
                    </a:rPr>
                    <a:t>Cloud</a:t>
                  </a:r>
                </a:p>
              </p:txBody>
            </p:sp>
            <p:sp>
              <p:nvSpPr>
                <p:cNvPr id="858" name="Shape 858"/>
                <p:cNvSpPr/>
                <p:nvPr/>
              </p:nvSpPr>
              <p:spPr>
                <a:xfrm>
                  <a:off x="8699182" y="3568685"/>
                  <a:ext cx="456107" cy="277021"/>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F8D14"/>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grpSp>
              <p:nvGrpSpPr>
                <p:cNvPr id="859" name="Shape 859"/>
                <p:cNvGrpSpPr/>
                <p:nvPr/>
              </p:nvGrpSpPr>
              <p:grpSpPr>
                <a:xfrm>
                  <a:off x="7178561" y="3568685"/>
                  <a:ext cx="456107" cy="317514"/>
                  <a:chOff x="7178561" y="3568685"/>
                  <a:chExt cx="456107" cy="317514"/>
                </a:xfrm>
              </p:grpSpPr>
              <p:sp>
                <p:nvSpPr>
                  <p:cNvPr id="860" name="Shape 860"/>
                  <p:cNvSpPr/>
                  <p:nvPr/>
                </p:nvSpPr>
                <p:spPr>
                  <a:xfrm>
                    <a:off x="7178561" y="3568685"/>
                    <a:ext cx="456107" cy="277021"/>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chemeClr val="accent3"/>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pic>
                <p:nvPicPr>
                  <p:cNvPr id="861" name="Shape 861"/>
                  <p:cNvPicPr preferRelativeResize="0"/>
                  <p:nvPr/>
                </p:nvPicPr>
                <p:blipFill rotWithShape="1">
                  <a:blip r:embed="rId3"/>
                  <a:srcRect/>
                  <a:stretch>
                    <a:fillRect/>
                  </a:stretch>
                </p:blipFill>
                <p:spPr>
                  <a:xfrm>
                    <a:off x="7286824" y="3646614"/>
                    <a:ext cx="239584" cy="239584"/>
                  </a:xfrm>
                  <a:prstGeom prst="rect">
                    <a:avLst/>
                  </a:prstGeom>
                  <a:noFill/>
                  <a:ln>
                    <a:noFill/>
                  </a:ln>
                </p:spPr>
              </p:pic>
            </p:grpSp>
            <p:pic>
              <p:nvPicPr>
                <p:cNvPr id="862" name="Shape 862"/>
                <p:cNvPicPr preferRelativeResize="0"/>
                <p:nvPr/>
              </p:nvPicPr>
              <p:blipFill rotWithShape="1">
                <a:blip r:embed="rId4"/>
                <a:srcRect/>
                <a:stretch>
                  <a:fillRect/>
                </a:stretch>
              </p:blipFill>
              <p:spPr>
                <a:xfrm>
                  <a:off x="8530796" y="3739573"/>
                  <a:ext cx="183282" cy="146627"/>
                </a:xfrm>
                <a:prstGeom prst="rect">
                  <a:avLst/>
                </a:prstGeom>
                <a:noFill/>
                <a:ln>
                  <a:noFill/>
                </a:ln>
              </p:spPr>
            </p:pic>
            <p:pic>
              <p:nvPicPr>
                <p:cNvPr id="863" name="Shape 863"/>
                <p:cNvPicPr preferRelativeResize="0"/>
                <p:nvPr/>
              </p:nvPicPr>
              <p:blipFill rotWithShape="1">
                <a:blip r:embed="rId5"/>
                <a:srcRect/>
                <a:stretch>
                  <a:fillRect/>
                </a:stretch>
              </p:blipFill>
              <p:spPr>
                <a:xfrm>
                  <a:off x="9597657" y="2291158"/>
                  <a:ext cx="914400" cy="914400"/>
                </a:xfrm>
                <a:prstGeom prst="rect">
                  <a:avLst/>
                </a:prstGeom>
                <a:noFill/>
                <a:ln>
                  <a:noFill/>
                </a:ln>
              </p:spPr>
            </p:pic>
            <p:sp>
              <p:nvSpPr>
                <p:cNvPr id="864" name="Shape 864"/>
                <p:cNvSpPr/>
                <p:nvPr/>
              </p:nvSpPr>
              <p:spPr>
                <a:xfrm>
                  <a:off x="10000020" y="2506798"/>
                  <a:ext cx="458658" cy="344121"/>
                </a:xfrm>
                <a:custGeom>
                  <a:avLst/>
                  <a:gdLst/>
                  <a:ahLst/>
                  <a:cxnLst/>
                  <a:rect l="0" t="0" r="0" b="0"/>
                  <a:pathLst>
                    <a:path w="120000" h="120000" extrusionOk="0">
                      <a:moveTo>
                        <a:pt x="104520" y="32500"/>
                      </a:moveTo>
                      <a:lnTo>
                        <a:pt x="104520" y="32500"/>
                      </a:lnTo>
                      <a:cubicBezTo>
                        <a:pt x="103575" y="32500"/>
                        <a:pt x="101235" y="31240"/>
                        <a:pt x="99360" y="28120"/>
                      </a:cubicBezTo>
                      <a:cubicBezTo>
                        <a:pt x="96555" y="21860"/>
                        <a:pt x="91860" y="17500"/>
                        <a:pt x="86700" y="16240"/>
                      </a:cubicBezTo>
                      <a:cubicBezTo>
                        <a:pt x="85305" y="15620"/>
                        <a:pt x="84825" y="15620"/>
                        <a:pt x="84360" y="14360"/>
                      </a:cubicBezTo>
                      <a:cubicBezTo>
                        <a:pt x="81555" y="7500"/>
                        <a:pt x="75450" y="3740"/>
                        <a:pt x="68895" y="3740"/>
                      </a:cubicBezTo>
                      <a:cubicBezTo>
                        <a:pt x="66555" y="3740"/>
                        <a:pt x="64680" y="4360"/>
                        <a:pt x="62325" y="5000"/>
                      </a:cubicBezTo>
                      <a:cubicBezTo>
                        <a:pt x="62325" y="5620"/>
                        <a:pt x="61860" y="5620"/>
                        <a:pt x="61395" y="5620"/>
                      </a:cubicBezTo>
                      <a:cubicBezTo>
                        <a:pt x="60450" y="5620"/>
                        <a:pt x="59535" y="5000"/>
                        <a:pt x="58590" y="4360"/>
                      </a:cubicBezTo>
                      <a:cubicBezTo>
                        <a:pt x="55320" y="1240"/>
                        <a:pt x="51090" y="0"/>
                        <a:pt x="46410" y="0"/>
                      </a:cubicBezTo>
                      <a:cubicBezTo>
                        <a:pt x="37035" y="0"/>
                        <a:pt x="29070" y="7500"/>
                        <a:pt x="25785" y="18120"/>
                      </a:cubicBezTo>
                      <a:cubicBezTo>
                        <a:pt x="25785" y="19360"/>
                        <a:pt x="24840" y="21860"/>
                        <a:pt x="22035" y="22500"/>
                      </a:cubicBezTo>
                      <a:cubicBezTo>
                        <a:pt x="9840" y="25000"/>
                        <a:pt x="0" y="39360"/>
                        <a:pt x="0" y="56860"/>
                      </a:cubicBezTo>
                      <a:cubicBezTo>
                        <a:pt x="0" y="75600"/>
                        <a:pt x="11250" y="91220"/>
                        <a:pt x="25785" y="91220"/>
                      </a:cubicBezTo>
                      <a:cubicBezTo>
                        <a:pt x="27660" y="91220"/>
                        <a:pt x="29535" y="90600"/>
                        <a:pt x="31410" y="89980"/>
                      </a:cubicBezTo>
                      <a:lnTo>
                        <a:pt x="31875" y="89980"/>
                      </a:lnTo>
                      <a:cubicBezTo>
                        <a:pt x="33285" y="89980"/>
                        <a:pt x="35160" y="90600"/>
                        <a:pt x="36090" y="91220"/>
                      </a:cubicBezTo>
                      <a:cubicBezTo>
                        <a:pt x="36090" y="92480"/>
                        <a:pt x="36090" y="92480"/>
                        <a:pt x="36090" y="92480"/>
                      </a:cubicBezTo>
                      <a:cubicBezTo>
                        <a:pt x="37500" y="99340"/>
                        <a:pt x="59070" y="99340"/>
                        <a:pt x="60000" y="99340"/>
                      </a:cubicBezTo>
                      <a:cubicBezTo>
                        <a:pt x="61395" y="99340"/>
                        <a:pt x="82950" y="99340"/>
                        <a:pt x="84360" y="92480"/>
                      </a:cubicBezTo>
                      <a:cubicBezTo>
                        <a:pt x="84360" y="76840"/>
                        <a:pt x="84360" y="76840"/>
                        <a:pt x="84360" y="76840"/>
                      </a:cubicBezTo>
                      <a:cubicBezTo>
                        <a:pt x="83430" y="78720"/>
                        <a:pt x="81075" y="79980"/>
                        <a:pt x="76860" y="80600"/>
                      </a:cubicBezTo>
                      <a:cubicBezTo>
                        <a:pt x="72645" y="81840"/>
                        <a:pt x="66555" y="82480"/>
                        <a:pt x="60000" y="82480"/>
                      </a:cubicBezTo>
                      <a:cubicBezTo>
                        <a:pt x="53910" y="82480"/>
                        <a:pt x="47820" y="81840"/>
                        <a:pt x="43590" y="80600"/>
                      </a:cubicBezTo>
                      <a:cubicBezTo>
                        <a:pt x="39375" y="79980"/>
                        <a:pt x="37035" y="78720"/>
                        <a:pt x="36090" y="76840"/>
                      </a:cubicBezTo>
                      <a:cubicBezTo>
                        <a:pt x="36090" y="84340"/>
                        <a:pt x="36090" y="84340"/>
                        <a:pt x="36090" y="84340"/>
                      </a:cubicBezTo>
                      <a:cubicBezTo>
                        <a:pt x="34695" y="83720"/>
                        <a:pt x="33285" y="83100"/>
                        <a:pt x="31875" y="83100"/>
                      </a:cubicBezTo>
                      <a:cubicBezTo>
                        <a:pt x="31410" y="83100"/>
                        <a:pt x="30945" y="83100"/>
                        <a:pt x="30945" y="83720"/>
                      </a:cubicBezTo>
                      <a:cubicBezTo>
                        <a:pt x="30000" y="83720"/>
                        <a:pt x="29535" y="83720"/>
                        <a:pt x="28590" y="83720"/>
                      </a:cubicBezTo>
                      <a:cubicBezTo>
                        <a:pt x="27660" y="84340"/>
                        <a:pt x="26715" y="84340"/>
                        <a:pt x="25785" y="84340"/>
                      </a:cubicBezTo>
                      <a:cubicBezTo>
                        <a:pt x="14070" y="84340"/>
                        <a:pt x="4695" y="71840"/>
                        <a:pt x="4695" y="56860"/>
                      </a:cubicBezTo>
                      <a:cubicBezTo>
                        <a:pt x="4695" y="50000"/>
                        <a:pt x="6570" y="43120"/>
                        <a:pt x="9840" y="38120"/>
                      </a:cubicBezTo>
                      <a:cubicBezTo>
                        <a:pt x="13590" y="33120"/>
                        <a:pt x="17820" y="30000"/>
                        <a:pt x="22965" y="29360"/>
                      </a:cubicBezTo>
                      <a:cubicBezTo>
                        <a:pt x="26715" y="28740"/>
                        <a:pt x="29535" y="25620"/>
                        <a:pt x="30465" y="20620"/>
                      </a:cubicBezTo>
                      <a:cubicBezTo>
                        <a:pt x="33285" y="11860"/>
                        <a:pt x="39375" y="6240"/>
                        <a:pt x="46410" y="6240"/>
                      </a:cubicBezTo>
                      <a:cubicBezTo>
                        <a:pt x="50160" y="6240"/>
                        <a:pt x="52965" y="7500"/>
                        <a:pt x="55785" y="10000"/>
                      </a:cubicBezTo>
                      <a:cubicBezTo>
                        <a:pt x="57660" y="11240"/>
                        <a:pt x="59535" y="11860"/>
                        <a:pt x="61395" y="11860"/>
                      </a:cubicBezTo>
                      <a:cubicBezTo>
                        <a:pt x="62325" y="11860"/>
                        <a:pt x="63270" y="11860"/>
                        <a:pt x="64200" y="11240"/>
                      </a:cubicBezTo>
                      <a:cubicBezTo>
                        <a:pt x="65610" y="10620"/>
                        <a:pt x="67485" y="10620"/>
                        <a:pt x="68895" y="10620"/>
                      </a:cubicBezTo>
                      <a:cubicBezTo>
                        <a:pt x="73575" y="10620"/>
                        <a:pt x="78270" y="13120"/>
                        <a:pt x="79680" y="17500"/>
                      </a:cubicBezTo>
                      <a:cubicBezTo>
                        <a:pt x="81075" y="21240"/>
                        <a:pt x="83430" y="21860"/>
                        <a:pt x="85770" y="22500"/>
                      </a:cubicBezTo>
                      <a:cubicBezTo>
                        <a:pt x="89520" y="23740"/>
                        <a:pt x="92805" y="26860"/>
                        <a:pt x="95145" y="31860"/>
                      </a:cubicBezTo>
                      <a:cubicBezTo>
                        <a:pt x="97020" y="35620"/>
                        <a:pt x="100305" y="38120"/>
                        <a:pt x="103575" y="39360"/>
                      </a:cubicBezTo>
                      <a:cubicBezTo>
                        <a:pt x="110145" y="40620"/>
                        <a:pt x="115305" y="48120"/>
                        <a:pt x="115305" y="56860"/>
                      </a:cubicBezTo>
                      <a:cubicBezTo>
                        <a:pt x="115305" y="65600"/>
                        <a:pt x="111075" y="72480"/>
                        <a:pt x="104985" y="74340"/>
                      </a:cubicBezTo>
                      <a:cubicBezTo>
                        <a:pt x="103575" y="74980"/>
                        <a:pt x="100305" y="76840"/>
                        <a:pt x="97950" y="79340"/>
                      </a:cubicBezTo>
                      <a:cubicBezTo>
                        <a:pt x="95610" y="81840"/>
                        <a:pt x="92805" y="84340"/>
                        <a:pt x="89520" y="85600"/>
                      </a:cubicBezTo>
                      <a:cubicBezTo>
                        <a:pt x="89520" y="91220"/>
                        <a:pt x="89520" y="91220"/>
                        <a:pt x="89520" y="91220"/>
                      </a:cubicBezTo>
                      <a:cubicBezTo>
                        <a:pt x="89520" y="91840"/>
                        <a:pt x="89520" y="91840"/>
                        <a:pt x="89055" y="92480"/>
                      </a:cubicBezTo>
                      <a:cubicBezTo>
                        <a:pt x="94200" y="91220"/>
                        <a:pt x="97950" y="88100"/>
                        <a:pt x="101235" y="84340"/>
                      </a:cubicBezTo>
                      <a:cubicBezTo>
                        <a:pt x="102645" y="82480"/>
                        <a:pt x="105450" y="81220"/>
                        <a:pt x="105930" y="81220"/>
                      </a:cubicBezTo>
                      <a:cubicBezTo>
                        <a:pt x="114360" y="78100"/>
                        <a:pt x="119985" y="68720"/>
                        <a:pt x="119985" y="56860"/>
                      </a:cubicBezTo>
                      <a:cubicBezTo>
                        <a:pt x="119985" y="45000"/>
                        <a:pt x="113430" y="34360"/>
                        <a:pt x="104520" y="32500"/>
                      </a:cubicBezTo>
                      <a:close/>
                      <a:moveTo>
                        <a:pt x="68430" y="86840"/>
                      </a:moveTo>
                      <a:lnTo>
                        <a:pt x="68430" y="86840"/>
                      </a:lnTo>
                      <a:cubicBezTo>
                        <a:pt x="73575" y="86220"/>
                        <a:pt x="77325" y="85600"/>
                        <a:pt x="80145" y="84340"/>
                      </a:cubicBezTo>
                      <a:cubicBezTo>
                        <a:pt x="80610" y="83720"/>
                        <a:pt x="81075" y="84340"/>
                        <a:pt x="81555" y="84980"/>
                      </a:cubicBezTo>
                      <a:cubicBezTo>
                        <a:pt x="81555" y="85600"/>
                        <a:pt x="81555" y="86840"/>
                        <a:pt x="80610" y="86840"/>
                      </a:cubicBezTo>
                      <a:cubicBezTo>
                        <a:pt x="78270" y="88100"/>
                        <a:pt x="74055" y="89340"/>
                        <a:pt x="68430" y="89340"/>
                      </a:cubicBezTo>
                      <a:lnTo>
                        <a:pt x="68430" y="89340"/>
                      </a:lnTo>
                      <a:cubicBezTo>
                        <a:pt x="67950" y="89340"/>
                        <a:pt x="67485" y="88720"/>
                        <a:pt x="67020" y="88100"/>
                      </a:cubicBezTo>
                      <a:cubicBezTo>
                        <a:pt x="67020" y="87480"/>
                        <a:pt x="67485" y="86840"/>
                        <a:pt x="68430" y="86840"/>
                      </a:cubicBezTo>
                      <a:close/>
                      <a:moveTo>
                        <a:pt x="76860" y="101220"/>
                      </a:moveTo>
                      <a:lnTo>
                        <a:pt x="76860" y="101220"/>
                      </a:lnTo>
                      <a:cubicBezTo>
                        <a:pt x="72645" y="102480"/>
                        <a:pt x="66555" y="103100"/>
                        <a:pt x="60000" y="103100"/>
                      </a:cubicBezTo>
                      <a:cubicBezTo>
                        <a:pt x="53910" y="103100"/>
                        <a:pt x="47820" y="102480"/>
                        <a:pt x="43590" y="101220"/>
                      </a:cubicBezTo>
                      <a:cubicBezTo>
                        <a:pt x="39375" y="100600"/>
                        <a:pt x="37035" y="99340"/>
                        <a:pt x="36090" y="97480"/>
                      </a:cubicBezTo>
                      <a:cubicBezTo>
                        <a:pt x="36090" y="112480"/>
                        <a:pt x="36090" y="112480"/>
                        <a:pt x="36090" y="112480"/>
                      </a:cubicBezTo>
                      <a:cubicBezTo>
                        <a:pt x="36090" y="119980"/>
                        <a:pt x="59070" y="119980"/>
                        <a:pt x="60000" y="119980"/>
                      </a:cubicBezTo>
                      <a:cubicBezTo>
                        <a:pt x="61395" y="119980"/>
                        <a:pt x="84360" y="119980"/>
                        <a:pt x="84360" y="112480"/>
                      </a:cubicBezTo>
                      <a:cubicBezTo>
                        <a:pt x="84360" y="97480"/>
                        <a:pt x="84360" y="97480"/>
                        <a:pt x="84360" y="97480"/>
                      </a:cubicBezTo>
                      <a:cubicBezTo>
                        <a:pt x="83430" y="99340"/>
                        <a:pt x="81075" y="100600"/>
                        <a:pt x="76860" y="101220"/>
                      </a:cubicBezTo>
                      <a:close/>
                      <a:moveTo>
                        <a:pt x="80610" y="107480"/>
                      </a:moveTo>
                      <a:lnTo>
                        <a:pt x="80610" y="107480"/>
                      </a:lnTo>
                      <a:cubicBezTo>
                        <a:pt x="77805" y="108720"/>
                        <a:pt x="73575" y="109980"/>
                        <a:pt x="67950" y="109980"/>
                      </a:cubicBezTo>
                      <a:lnTo>
                        <a:pt x="67950" y="109980"/>
                      </a:lnTo>
                      <a:cubicBezTo>
                        <a:pt x="67485" y="109980"/>
                        <a:pt x="67020" y="109340"/>
                        <a:pt x="67020" y="108720"/>
                      </a:cubicBezTo>
                      <a:cubicBezTo>
                        <a:pt x="67020" y="108100"/>
                        <a:pt x="67485" y="107480"/>
                        <a:pt x="67950" y="107480"/>
                      </a:cubicBezTo>
                      <a:cubicBezTo>
                        <a:pt x="73110" y="106840"/>
                        <a:pt x="77325" y="106220"/>
                        <a:pt x="79680" y="104980"/>
                      </a:cubicBezTo>
                      <a:cubicBezTo>
                        <a:pt x="80145" y="104340"/>
                        <a:pt x="80610" y="104980"/>
                        <a:pt x="81075" y="105600"/>
                      </a:cubicBezTo>
                      <a:cubicBezTo>
                        <a:pt x="81075" y="106220"/>
                        <a:pt x="81075" y="107480"/>
                        <a:pt x="80610" y="107480"/>
                      </a:cubicBezTo>
                      <a:close/>
                      <a:moveTo>
                        <a:pt x="60000" y="50000"/>
                      </a:moveTo>
                      <a:lnTo>
                        <a:pt x="60000" y="50000"/>
                      </a:lnTo>
                      <a:cubicBezTo>
                        <a:pt x="59070" y="50000"/>
                        <a:pt x="36090" y="50000"/>
                        <a:pt x="36090" y="57500"/>
                      </a:cubicBezTo>
                      <a:cubicBezTo>
                        <a:pt x="36090" y="71220"/>
                        <a:pt x="36090" y="71220"/>
                        <a:pt x="36090" y="71220"/>
                      </a:cubicBezTo>
                      <a:cubicBezTo>
                        <a:pt x="36090" y="78720"/>
                        <a:pt x="59070" y="78720"/>
                        <a:pt x="60000" y="78720"/>
                      </a:cubicBezTo>
                      <a:cubicBezTo>
                        <a:pt x="61395" y="78720"/>
                        <a:pt x="84360" y="78720"/>
                        <a:pt x="84360" y="71220"/>
                      </a:cubicBezTo>
                      <a:cubicBezTo>
                        <a:pt x="84360" y="57500"/>
                        <a:pt x="84360" y="57500"/>
                        <a:pt x="84360" y="57500"/>
                      </a:cubicBezTo>
                      <a:cubicBezTo>
                        <a:pt x="84360" y="50000"/>
                        <a:pt x="61395" y="50000"/>
                        <a:pt x="60000" y="50000"/>
                      </a:cubicBezTo>
                      <a:close/>
                      <a:moveTo>
                        <a:pt x="80610" y="66220"/>
                      </a:moveTo>
                      <a:lnTo>
                        <a:pt x="80610" y="66220"/>
                      </a:lnTo>
                      <a:cubicBezTo>
                        <a:pt x="78270" y="67480"/>
                        <a:pt x="74055" y="68720"/>
                        <a:pt x="68430" y="68720"/>
                      </a:cubicBezTo>
                      <a:lnTo>
                        <a:pt x="68430" y="68720"/>
                      </a:lnTo>
                      <a:cubicBezTo>
                        <a:pt x="67950" y="68720"/>
                        <a:pt x="67485" y="68720"/>
                        <a:pt x="67020" y="67480"/>
                      </a:cubicBezTo>
                      <a:cubicBezTo>
                        <a:pt x="67020" y="66840"/>
                        <a:pt x="67485" y="66220"/>
                        <a:pt x="68430" y="66220"/>
                      </a:cubicBezTo>
                      <a:cubicBezTo>
                        <a:pt x="73575" y="65600"/>
                        <a:pt x="77325" y="64980"/>
                        <a:pt x="80145" y="63720"/>
                      </a:cubicBezTo>
                      <a:cubicBezTo>
                        <a:pt x="80610" y="63100"/>
                        <a:pt x="81075" y="63720"/>
                        <a:pt x="81555" y="64340"/>
                      </a:cubicBezTo>
                      <a:cubicBezTo>
                        <a:pt x="81555" y="64980"/>
                        <a:pt x="81555" y="66220"/>
                        <a:pt x="80610" y="66220"/>
                      </a:cubicBezTo>
                      <a:close/>
                      <a:moveTo>
                        <a:pt x="82485" y="57500"/>
                      </a:moveTo>
                      <a:lnTo>
                        <a:pt x="82485" y="57500"/>
                      </a:lnTo>
                      <a:cubicBezTo>
                        <a:pt x="81555" y="58740"/>
                        <a:pt x="73575" y="61840"/>
                        <a:pt x="60000" y="61840"/>
                      </a:cubicBezTo>
                      <a:cubicBezTo>
                        <a:pt x="46875" y="61840"/>
                        <a:pt x="38910" y="58740"/>
                        <a:pt x="37965" y="57500"/>
                      </a:cubicBezTo>
                      <a:lnTo>
                        <a:pt x="37965" y="57500"/>
                      </a:lnTo>
                      <a:cubicBezTo>
                        <a:pt x="38910" y="55620"/>
                        <a:pt x="46875" y="53120"/>
                        <a:pt x="60000" y="53120"/>
                      </a:cubicBezTo>
                      <a:cubicBezTo>
                        <a:pt x="73575" y="53120"/>
                        <a:pt x="81555" y="55620"/>
                        <a:pt x="82485" y="57500"/>
                      </a:cubicBezTo>
                      <a:close/>
                    </a:path>
                  </a:pathLst>
                </a:custGeom>
                <a:solidFill>
                  <a:srgbClr val="FE6161"/>
                </a:solidFill>
                <a:ln w="9525" cap="flat" cmpd="sng">
                  <a:solidFill>
                    <a:schemeClr val="accent1"/>
                  </a:solidFill>
                  <a:prstDash val="solid"/>
                  <a:round/>
                  <a:headEnd type="none" w="med" len="med"/>
                  <a:tailEnd type="none" w="med" len="med"/>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sp>
              <p:nvSpPr>
                <p:cNvPr id="865" name="Shape 865"/>
                <p:cNvSpPr txBox="1"/>
                <p:nvPr/>
              </p:nvSpPr>
              <p:spPr>
                <a:xfrm>
                  <a:off x="9792286" y="2978947"/>
                  <a:ext cx="874125" cy="374794"/>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Application Express</a:t>
                  </a:r>
                </a:p>
              </p:txBody>
            </p:sp>
            <p:sp>
              <p:nvSpPr>
                <p:cNvPr id="866" name="Shape 866"/>
                <p:cNvSpPr txBox="1"/>
                <p:nvPr/>
              </p:nvSpPr>
              <p:spPr>
                <a:xfrm>
                  <a:off x="8332350" y="2918588"/>
                  <a:ext cx="1420753" cy="374794"/>
                </a:xfrm>
                <a:prstGeom prst="rect">
                  <a:avLst/>
                </a:prstGeom>
                <a:noFill/>
                <a:ln>
                  <a:noFill/>
                </a:ln>
              </p:spPr>
              <p:txBody>
                <a:bodyPr lIns="0" tIns="0" rIns="0" bIns="0" anchor="t" anchorCtr="0">
                  <a:noAutofit/>
                </a:bodyPr>
                <a:p>
                  <a:pPr marL="0" marR="0" lvl="0" indent="0" algn="ctr" rtl="0">
                    <a:lnSpc>
                      <a:spcPct val="90000"/>
                    </a:lnSpc>
                    <a:spcBef>
                      <a:spcPts val="0"/>
                    </a:spcBef>
                    <a:buSzPct val="25000"/>
                    <a:buNone/>
                  </a:pPr>
                  <a:r>
                    <a:rPr lang="en-US" sz="1200" b="1">
                      <a:solidFill>
                        <a:srgbClr val="58595B"/>
                      </a:solidFill>
                      <a:latin typeface="Calibri" charset="0"/>
                      <a:ea typeface="Calibri" charset="0"/>
                      <a:cs typeface="Calibri" charset="0"/>
                      <a:sym typeface="Calibri" charset="0"/>
                    </a:rPr>
                    <a:t>Mobile</a:t>
                  </a:r>
                  <a:br>
                    <a:rPr lang="en-US" sz="1200" b="1">
                      <a:solidFill>
                        <a:srgbClr val="58595B"/>
                      </a:solidFill>
                      <a:latin typeface="Calibri" charset="0"/>
                      <a:ea typeface="Calibri" charset="0"/>
                      <a:cs typeface="Calibri" charset="0"/>
                      <a:sym typeface="Calibri" charset="0"/>
                    </a:rPr>
                  </a:br>
                  <a:r>
                    <a:rPr lang="en-US" sz="1200" b="1">
                      <a:solidFill>
                        <a:srgbClr val="58595B"/>
                      </a:solidFill>
                      <a:latin typeface="Calibri" charset="0"/>
                      <a:ea typeface="Calibri" charset="0"/>
                      <a:cs typeface="Calibri" charset="0"/>
                      <a:sym typeface="Calibri" charset="0"/>
                    </a:rPr>
                    <a:t>Accelerator</a:t>
                  </a:r>
                </a:p>
              </p:txBody>
            </p:sp>
            <p:grpSp>
              <p:nvGrpSpPr>
                <p:cNvPr id="867" name="Shape 867"/>
                <p:cNvGrpSpPr/>
                <p:nvPr/>
              </p:nvGrpSpPr>
              <p:grpSpPr>
                <a:xfrm>
                  <a:off x="8856075" y="2518231"/>
                  <a:ext cx="456107" cy="321254"/>
                  <a:chOff x="0" y="2227881"/>
                  <a:chExt cx="607080" cy="427588"/>
                </a:xfrm>
              </p:grpSpPr>
              <p:sp>
                <p:nvSpPr>
                  <p:cNvPr id="868" name="Shape 868"/>
                  <p:cNvSpPr/>
                  <p:nvPr/>
                </p:nvSpPr>
                <p:spPr>
                  <a:xfrm>
                    <a:off x="0" y="2227881"/>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F80000"/>
                  </a:solidFill>
                  <a:ln>
                    <a:noFill/>
                  </a:ln>
                </p:spPr>
                <p:txBody>
                  <a:bodyPr lIns="91425" tIns="45700" rIns="91425" bIns="45700" anchor="ctr" anchorCtr="0">
                    <a:noAutofit/>
                  </a:bodyPr>
                  <a:p>
                    <a:pPr marL="0" marR="0" lvl="0" indent="0" algn="l" rtl="0">
                      <a:spcBef>
                        <a:spcPts val="0"/>
                      </a:spcBef>
                      <a:buSzPct val="25000"/>
                      <a:buNone/>
                    </a:pPr>
                    <a:r>
                      <a:rPr lang="en-US" sz="1800" b="1">
                        <a:solidFill>
                          <a:srgbClr val="58595B"/>
                        </a:solidFill>
                        <a:latin typeface="Calibri" charset="0"/>
                        <a:ea typeface="Calibri" charset="0"/>
                        <a:cs typeface="Calibri" charset="0"/>
                        <a:sym typeface="Calibri" charset="0"/>
                      </a:rPr>
                      <a:t> </a:t>
                    </a:r>
                  </a:p>
                </p:txBody>
              </p:sp>
              <p:sp>
                <p:nvSpPr>
                  <p:cNvPr id="869" name="Shape 869"/>
                  <p:cNvSpPr/>
                  <p:nvPr/>
                </p:nvSpPr>
                <p:spPr>
                  <a:xfrm>
                    <a:off x="213721" y="2499694"/>
                    <a:ext cx="179031"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b="1">
                      <a:solidFill>
                        <a:srgbClr val="FFFFFF"/>
                      </a:solidFill>
                      <a:latin typeface="Calibri" charset="0"/>
                      <a:ea typeface="Calibri" charset="0"/>
                      <a:cs typeface="Calibri" charset="0"/>
                      <a:sym typeface="Calibri" charset="0"/>
                    </a:endParaRPr>
                  </a:p>
                </p:txBody>
              </p:sp>
              <p:sp>
                <p:nvSpPr>
                  <p:cNvPr id="870" name="Shape 870"/>
                  <p:cNvSpPr/>
                  <p:nvPr/>
                </p:nvSpPr>
                <p:spPr>
                  <a:xfrm>
                    <a:off x="219347" y="2401508"/>
                    <a:ext cx="131057" cy="253961"/>
                  </a:xfrm>
                  <a:custGeom>
                    <a:avLst/>
                    <a:gdLst/>
                    <a:ahLst/>
                    <a:cxnLst/>
                    <a:rect l="0" t="0" r="0" b="0"/>
                    <a:pathLst>
                      <a:path w="120000" h="120000" extrusionOk="0">
                        <a:moveTo>
                          <a:pt x="19785" y="120000"/>
                        </a:moveTo>
                        <a:lnTo>
                          <a:pt x="120000" y="120000"/>
                        </a:lnTo>
                        <a:lnTo>
                          <a:pt x="59480" y="115598"/>
                        </a:lnTo>
                        <a:lnTo>
                          <a:pt x="57445" y="114956"/>
                        </a:lnTo>
                        <a:lnTo>
                          <a:pt x="56638" y="113869"/>
                        </a:lnTo>
                        <a:lnTo>
                          <a:pt x="56638" y="112996"/>
                        </a:lnTo>
                        <a:lnTo>
                          <a:pt x="56799" y="112488"/>
                        </a:lnTo>
                        <a:lnTo>
                          <a:pt x="58208" y="111562"/>
                        </a:lnTo>
                        <a:lnTo>
                          <a:pt x="17145" y="119919"/>
                        </a:lnTo>
                        <a:lnTo>
                          <a:pt x="19785" y="120000"/>
                        </a:lnTo>
                        <a:close/>
                      </a:path>
                      <a:path w="120000" h="120000" extrusionOk="0">
                        <a:moveTo>
                          <a:pt x="120000" y="0"/>
                        </a:moveTo>
                        <a:lnTo>
                          <a:pt x="19785" y="0"/>
                        </a:lnTo>
                        <a:lnTo>
                          <a:pt x="55966" y="4928"/>
                        </a:lnTo>
                        <a:lnTo>
                          <a:pt x="56659" y="4613"/>
                        </a:lnTo>
                        <a:lnTo>
                          <a:pt x="83155" y="4613"/>
                        </a:lnTo>
                        <a:lnTo>
                          <a:pt x="83845" y="4928"/>
                        </a:lnTo>
                        <a:lnTo>
                          <a:pt x="83845" y="5706"/>
                        </a:lnTo>
                        <a:lnTo>
                          <a:pt x="83155" y="6021"/>
                        </a:lnTo>
                        <a:lnTo>
                          <a:pt x="56659" y="6021"/>
                        </a:lnTo>
                        <a:lnTo>
                          <a:pt x="11825" y="10747"/>
                        </a:lnTo>
                        <a:lnTo>
                          <a:pt x="129048" y="10747"/>
                        </a:lnTo>
                        <a:lnTo>
                          <a:pt x="129938" y="11152"/>
                        </a:lnTo>
                        <a:lnTo>
                          <a:pt x="129938" y="107172"/>
                        </a:lnTo>
                        <a:lnTo>
                          <a:pt x="129048" y="107577"/>
                        </a:lnTo>
                        <a:lnTo>
                          <a:pt x="10736" y="107577"/>
                        </a:lnTo>
                        <a:lnTo>
                          <a:pt x="9846" y="107172"/>
                        </a:lnTo>
                        <a:lnTo>
                          <a:pt x="9846" y="11152"/>
                        </a:lnTo>
                        <a:lnTo>
                          <a:pt x="11820" y="766"/>
                        </a:lnTo>
                        <a:lnTo>
                          <a:pt x="9585" y="1298"/>
                        </a:lnTo>
                        <a:lnTo>
                          <a:pt x="4032" y="3573"/>
                        </a:lnTo>
                        <a:lnTo>
                          <a:pt x="691" y="6651"/>
                        </a:lnTo>
                        <a:lnTo>
                          <a:pt x="0" y="9009"/>
                        </a:lnTo>
                        <a:lnTo>
                          <a:pt x="4" y="111188"/>
                        </a:lnTo>
                        <a:lnTo>
                          <a:pt x="1683" y="114617"/>
                        </a:lnTo>
                        <a:lnTo>
                          <a:pt x="5956" y="117418"/>
                        </a:lnTo>
                        <a:lnTo>
                          <a:pt x="12197" y="119307"/>
                        </a:lnTo>
                        <a:lnTo>
                          <a:pt x="17145" y="119919"/>
                        </a:lnTo>
                        <a:lnTo>
                          <a:pt x="58208" y="111562"/>
                        </a:lnTo>
                        <a:lnTo>
                          <a:pt x="60595" y="111195"/>
                        </a:lnTo>
                        <a:lnTo>
                          <a:pt x="79189" y="111195"/>
                        </a:lnTo>
                        <a:lnTo>
                          <a:pt x="80304" y="111268"/>
                        </a:lnTo>
                        <a:lnTo>
                          <a:pt x="82339" y="111909"/>
                        </a:lnTo>
                        <a:lnTo>
                          <a:pt x="83146" y="112996"/>
                        </a:lnTo>
                        <a:lnTo>
                          <a:pt x="83146" y="113869"/>
                        </a:lnTo>
                        <a:lnTo>
                          <a:pt x="82985" y="114377"/>
                        </a:lnTo>
                        <a:lnTo>
                          <a:pt x="81576" y="115304"/>
                        </a:lnTo>
                        <a:lnTo>
                          <a:pt x="79189" y="115671"/>
                        </a:lnTo>
                        <a:lnTo>
                          <a:pt x="60595" y="115671"/>
                        </a:lnTo>
                        <a:lnTo>
                          <a:pt x="59480" y="115598"/>
                        </a:lnTo>
                        <a:lnTo>
                          <a:pt x="120000" y="120000"/>
                        </a:lnTo>
                        <a:lnTo>
                          <a:pt x="127965" y="119233"/>
                        </a:lnTo>
                        <a:lnTo>
                          <a:pt x="134116" y="117287"/>
                        </a:lnTo>
                        <a:lnTo>
                          <a:pt x="138264" y="114445"/>
                        </a:lnTo>
                        <a:lnTo>
                          <a:pt x="139785" y="110990"/>
                        </a:lnTo>
                        <a:lnTo>
                          <a:pt x="139780" y="8811"/>
                        </a:lnTo>
                        <a:lnTo>
                          <a:pt x="138101" y="5382"/>
                        </a:lnTo>
                        <a:lnTo>
                          <a:pt x="133829" y="2581"/>
                        </a:lnTo>
                        <a:lnTo>
                          <a:pt x="127587" y="692"/>
                        </a:lnTo>
                        <a:lnTo>
                          <a:pt x="122640" y="80"/>
                        </a:lnTo>
                        <a:lnTo>
                          <a:pt x="120000" y="0"/>
                        </a:lnTo>
                        <a:close/>
                      </a:path>
                      <a:path w="120000" h="120000" extrusionOk="0">
                        <a:moveTo>
                          <a:pt x="55966" y="5317"/>
                        </a:moveTo>
                        <a:lnTo>
                          <a:pt x="55966" y="4928"/>
                        </a:lnTo>
                        <a:lnTo>
                          <a:pt x="19785" y="0"/>
                        </a:lnTo>
                        <a:lnTo>
                          <a:pt x="16725" y="108"/>
                        </a:lnTo>
                        <a:lnTo>
                          <a:pt x="14207" y="366"/>
                        </a:lnTo>
                        <a:lnTo>
                          <a:pt x="11820" y="766"/>
                        </a:lnTo>
                        <a:lnTo>
                          <a:pt x="9846" y="11152"/>
                        </a:lnTo>
                        <a:lnTo>
                          <a:pt x="10736" y="10747"/>
                        </a:lnTo>
                        <a:lnTo>
                          <a:pt x="11825" y="10747"/>
                        </a:lnTo>
                        <a:lnTo>
                          <a:pt x="56659" y="6021"/>
                        </a:lnTo>
                        <a:lnTo>
                          <a:pt x="55966" y="5706"/>
                        </a:lnTo>
                        <a:lnTo>
                          <a:pt x="55966" y="5317"/>
                        </a:lnTo>
                        <a:close/>
                      </a:path>
                    </a:pathLst>
                  </a:custGeom>
                  <a:solidFill>
                    <a:srgbClr val="ED1C24"/>
                  </a:solidFill>
                  <a:ln>
                    <a:noFill/>
                  </a:ln>
                </p:spPr>
                <p:txBody>
                  <a:bodyPr lIns="0" tIns="0" rIns="0" bIns="0" anchor="t"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grpSp>
            <p:pic>
              <p:nvPicPr>
                <p:cNvPr id="871" name="Shape 871"/>
                <p:cNvPicPr preferRelativeResize="0"/>
                <p:nvPr/>
              </p:nvPicPr>
              <p:blipFill rotWithShape="1">
                <a:blip r:embed="rId6"/>
                <a:srcRect/>
                <a:stretch>
                  <a:fillRect/>
                </a:stretch>
              </p:blipFill>
              <p:spPr>
                <a:xfrm>
                  <a:off x="11128138" y="2486739"/>
                  <a:ext cx="431850" cy="431850"/>
                </a:xfrm>
                <a:prstGeom prst="rect">
                  <a:avLst/>
                </a:prstGeom>
                <a:noFill/>
                <a:ln>
                  <a:noFill/>
                </a:ln>
              </p:spPr>
            </p:pic>
            <p:grpSp>
              <p:nvGrpSpPr>
                <p:cNvPr id="872" name="Shape 872"/>
                <p:cNvGrpSpPr/>
                <p:nvPr/>
              </p:nvGrpSpPr>
              <p:grpSpPr>
                <a:xfrm>
                  <a:off x="3106057" y="2495048"/>
                  <a:ext cx="456107" cy="330609"/>
                  <a:chOff x="3379935" y="2392405"/>
                  <a:chExt cx="456107" cy="330609"/>
                </a:xfrm>
              </p:grpSpPr>
              <p:sp>
                <p:nvSpPr>
                  <p:cNvPr id="873" name="Shape 873"/>
                  <p:cNvSpPr/>
                  <p:nvPr/>
                </p:nvSpPr>
                <p:spPr>
                  <a:xfrm>
                    <a:off x="3379935" y="2392405"/>
                    <a:ext cx="456107" cy="277021"/>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chemeClr val="accent1"/>
                  </a:solidFill>
                  <a:ln>
                    <a:noFill/>
                  </a:ln>
                </p:spPr>
                <p:txBody>
                  <a:bodyPr lIns="91425" tIns="45700" rIns="91425" bIns="45700" anchor="ctr" anchorCtr="0">
                    <a:noAutofit/>
                  </a:bodyPr>
                  <a:p>
                    <a:pPr marL="0" marR="0" lvl="0" indent="0" algn="l" rtl="0">
                      <a:spcBef>
                        <a:spcPts val="0"/>
                      </a:spcBef>
                      <a:buSzPct val="25000"/>
                      <a:buNone/>
                    </a:pPr>
                    <a:r>
                      <a:rPr lang="en-US" sz="1800" b="1">
                        <a:solidFill>
                          <a:srgbClr val="58595B"/>
                        </a:solidFill>
                        <a:latin typeface="Calibri" charset="0"/>
                        <a:ea typeface="Calibri" charset="0"/>
                        <a:cs typeface="Calibri" charset="0"/>
                        <a:sym typeface="Calibri" charset="0"/>
                      </a:rPr>
                      <a:t> </a:t>
                    </a:r>
                  </a:p>
                </p:txBody>
              </p:sp>
              <p:sp>
                <p:nvSpPr>
                  <p:cNvPr id="874" name="Shape 874"/>
                  <p:cNvSpPr/>
                  <p:nvPr/>
                </p:nvSpPr>
                <p:spPr>
                  <a:xfrm>
                    <a:off x="3532489" y="2572663"/>
                    <a:ext cx="157407" cy="103004"/>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b="1">
                      <a:solidFill>
                        <a:srgbClr val="FFFFFF"/>
                      </a:solidFill>
                      <a:latin typeface="Calibri" charset="0"/>
                      <a:ea typeface="Calibri" charset="0"/>
                      <a:cs typeface="Calibri" charset="0"/>
                      <a:sym typeface="Calibri" charset="0"/>
                    </a:endParaRPr>
                  </a:p>
                </p:txBody>
              </p:sp>
              <p:grpSp>
                <p:nvGrpSpPr>
                  <p:cNvPr id="875" name="Shape 875"/>
                  <p:cNvGrpSpPr/>
                  <p:nvPr/>
                </p:nvGrpSpPr>
                <p:grpSpPr>
                  <a:xfrm>
                    <a:off x="3511194" y="2507121"/>
                    <a:ext cx="163666" cy="215893"/>
                    <a:chOff x="2352675" y="398462"/>
                    <a:chExt cx="5059363" cy="6673850"/>
                  </a:xfrm>
                </p:grpSpPr>
                <p:sp>
                  <p:nvSpPr>
                    <p:cNvPr id="876" name="Shape 876"/>
                    <p:cNvSpPr/>
                    <p:nvPr/>
                  </p:nvSpPr>
                  <p:spPr>
                    <a:xfrm>
                      <a:off x="3990975" y="398462"/>
                      <a:ext cx="1836737" cy="3541712"/>
                    </a:xfrm>
                    <a:custGeom>
                      <a:avLst/>
                      <a:gdLst/>
                      <a:ahLst/>
                      <a:cxnLst/>
                      <a:rect l="0" t="0" r="0" b="0"/>
                      <a:pathLst>
                        <a:path w="120000" h="120000" extrusionOk="0">
                          <a:moveTo>
                            <a:pt x="114191" y="0"/>
                          </a:moveTo>
                          <a:lnTo>
                            <a:pt x="114191" y="0"/>
                          </a:lnTo>
                          <a:cubicBezTo>
                            <a:pt x="119976" y="16135"/>
                            <a:pt x="107677" y="29259"/>
                            <a:pt x="89617" y="41260"/>
                          </a:cubicBezTo>
                          <a:cubicBezTo>
                            <a:pt x="78753" y="48382"/>
                            <a:pt x="65773" y="54383"/>
                            <a:pt x="52768" y="60006"/>
                          </a:cubicBezTo>
                          <a:cubicBezTo>
                            <a:pt x="47689" y="62250"/>
                            <a:pt x="43362" y="64884"/>
                            <a:pt x="39012" y="67128"/>
                          </a:cubicBezTo>
                          <a:cubicBezTo>
                            <a:pt x="26737" y="74629"/>
                            <a:pt x="23844" y="83252"/>
                            <a:pt x="30335" y="92631"/>
                          </a:cubicBezTo>
                          <a:cubicBezTo>
                            <a:pt x="33227" y="96753"/>
                            <a:pt x="38306" y="100876"/>
                            <a:pt x="41904" y="104620"/>
                          </a:cubicBezTo>
                          <a:cubicBezTo>
                            <a:pt x="46255" y="108376"/>
                            <a:pt x="50582" y="112121"/>
                            <a:pt x="54203" y="115865"/>
                          </a:cubicBezTo>
                          <a:cubicBezTo>
                            <a:pt x="55661" y="116987"/>
                            <a:pt x="56366" y="118487"/>
                            <a:pt x="57095" y="119609"/>
                          </a:cubicBezTo>
                          <a:lnTo>
                            <a:pt x="56366" y="119987"/>
                          </a:lnTo>
                          <a:cubicBezTo>
                            <a:pt x="54932" y="119609"/>
                            <a:pt x="52768" y="119243"/>
                            <a:pt x="52039" y="118487"/>
                          </a:cubicBezTo>
                          <a:cubicBezTo>
                            <a:pt x="38306" y="110620"/>
                            <a:pt x="25279" y="102754"/>
                            <a:pt x="12275" y="95253"/>
                          </a:cubicBezTo>
                          <a:cubicBezTo>
                            <a:pt x="10817" y="94497"/>
                            <a:pt x="10088" y="93753"/>
                            <a:pt x="9382" y="92997"/>
                          </a:cubicBezTo>
                          <a:cubicBezTo>
                            <a:pt x="705" y="85886"/>
                            <a:pt x="0" y="78751"/>
                            <a:pt x="9382" y="72385"/>
                          </a:cubicBezTo>
                          <a:cubicBezTo>
                            <a:pt x="16601" y="66750"/>
                            <a:pt x="24550" y="61494"/>
                            <a:pt x="33227" y="56627"/>
                          </a:cubicBezTo>
                          <a:cubicBezTo>
                            <a:pt x="52039" y="45004"/>
                            <a:pt x="72263" y="33759"/>
                            <a:pt x="91052" y="22136"/>
                          </a:cubicBezTo>
                          <a:cubicBezTo>
                            <a:pt x="100435" y="16135"/>
                            <a:pt x="107677" y="9757"/>
                            <a:pt x="112004" y="2634"/>
                          </a:cubicBezTo>
                          <a:cubicBezTo>
                            <a:pt x="112757" y="1878"/>
                            <a:pt x="113462" y="1134"/>
                            <a:pt x="114191" y="0"/>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77" name="Shape 877"/>
                    <p:cNvSpPr/>
                    <p:nvPr/>
                  </p:nvSpPr>
                  <p:spPr>
                    <a:xfrm>
                      <a:off x="2352675" y="5997575"/>
                      <a:ext cx="4692649" cy="774700"/>
                    </a:xfrm>
                    <a:custGeom>
                      <a:avLst/>
                      <a:gdLst/>
                      <a:ahLst/>
                      <a:cxnLst/>
                      <a:rect l="0" t="0" r="0" b="0"/>
                      <a:pathLst>
                        <a:path w="120000" h="120000" extrusionOk="0">
                          <a:moveTo>
                            <a:pt x="23482" y="5130"/>
                          </a:moveTo>
                          <a:lnTo>
                            <a:pt x="23482" y="5130"/>
                          </a:lnTo>
                          <a:cubicBezTo>
                            <a:pt x="22350" y="10260"/>
                            <a:pt x="21218" y="17118"/>
                            <a:pt x="20095" y="23977"/>
                          </a:cubicBezTo>
                          <a:cubicBezTo>
                            <a:pt x="18962" y="29107"/>
                            <a:pt x="17830" y="34293"/>
                            <a:pt x="16983" y="39423"/>
                          </a:cubicBezTo>
                          <a:cubicBezTo>
                            <a:pt x="15004" y="49684"/>
                            <a:pt x="15280" y="58271"/>
                            <a:pt x="17830" y="61728"/>
                          </a:cubicBezTo>
                          <a:cubicBezTo>
                            <a:pt x="20380" y="66858"/>
                            <a:pt x="23206" y="70260"/>
                            <a:pt x="26041" y="73717"/>
                          </a:cubicBezTo>
                          <a:cubicBezTo>
                            <a:pt x="37364" y="83977"/>
                            <a:pt x="48392" y="87434"/>
                            <a:pt x="59714" y="83977"/>
                          </a:cubicBezTo>
                          <a:cubicBezTo>
                            <a:pt x="71874" y="80576"/>
                            <a:pt x="84044" y="75446"/>
                            <a:pt x="95928" y="68587"/>
                          </a:cubicBezTo>
                          <a:cubicBezTo>
                            <a:pt x="100457" y="66858"/>
                            <a:pt x="104700" y="60000"/>
                            <a:pt x="109229" y="54869"/>
                          </a:cubicBezTo>
                          <a:cubicBezTo>
                            <a:pt x="112065" y="51412"/>
                            <a:pt x="114891" y="44553"/>
                            <a:pt x="117440" y="32565"/>
                          </a:cubicBezTo>
                          <a:cubicBezTo>
                            <a:pt x="118002" y="29107"/>
                            <a:pt x="119134" y="30836"/>
                            <a:pt x="119990" y="30836"/>
                          </a:cubicBezTo>
                          <a:cubicBezTo>
                            <a:pt x="119696" y="35966"/>
                            <a:pt x="119990" y="44553"/>
                            <a:pt x="119420" y="46282"/>
                          </a:cubicBezTo>
                          <a:cubicBezTo>
                            <a:pt x="117440" y="54869"/>
                            <a:pt x="115461" y="61728"/>
                            <a:pt x="113482" y="66858"/>
                          </a:cubicBezTo>
                          <a:cubicBezTo>
                            <a:pt x="105556" y="85650"/>
                            <a:pt x="97345" y="94293"/>
                            <a:pt x="89134" y="101152"/>
                          </a:cubicBezTo>
                          <a:cubicBezTo>
                            <a:pt x="75842" y="113085"/>
                            <a:pt x="62264" y="119944"/>
                            <a:pt x="48962" y="116542"/>
                          </a:cubicBezTo>
                          <a:cubicBezTo>
                            <a:pt x="40466" y="114869"/>
                            <a:pt x="32264" y="109684"/>
                            <a:pt x="24053" y="104553"/>
                          </a:cubicBezTo>
                          <a:cubicBezTo>
                            <a:pt x="18106" y="99368"/>
                            <a:pt x="12169" y="92509"/>
                            <a:pt x="6222" y="85650"/>
                          </a:cubicBezTo>
                          <a:cubicBezTo>
                            <a:pt x="4814" y="83977"/>
                            <a:pt x="3682" y="80576"/>
                            <a:pt x="2549" y="77118"/>
                          </a:cubicBezTo>
                          <a:cubicBezTo>
                            <a:pt x="0" y="68587"/>
                            <a:pt x="0" y="58271"/>
                            <a:pt x="1979" y="48011"/>
                          </a:cubicBezTo>
                          <a:cubicBezTo>
                            <a:pt x="3396" y="42825"/>
                            <a:pt x="4528" y="37695"/>
                            <a:pt x="5946" y="34293"/>
                          </a:cubicBezTo>
                          <a:cubicBezTo>
                            <a:pt x="10475" y="22249"/>
                            <a:pt x="15004" y="11988"/>
                            <a:pt x="19533" y="1672"/>
                          </a:cubicBezTo>
                          <a:cubicBezTo>
                            <a:pt x="20380" y="0"/>
                            <a:pt x="21788" y="0"/>
                            <a:pt x="22921" y="0"/>
                          </a:cubicBezTo>
                          <a:cubicBezTo>
                            <a:pt x="23206" y="1672"/>
                            <a:pt x="23206" y="3401"/>
                            <a:pt x="23482" y="5130"/>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78" name="Shape 878"/>
                    <p:cNvSpPr/>
                    <p:nvPr/>
                  </p:nvSpPr>
                  <p:spPr>
                    <a:xfrm>
                      <a:off x="4921250" y="1736725"/>
                      <a:ext cx="1327149" cy="2368550"/>
                    </a:xfrm>
                    <a:custGeom>
                      <a:avLst/>
                      <a:gdLst/>
                      <a:ahLst/>
                      <a:cxnLst/>
                      <a:rect l="0" t="0" r="0" b="0"/>
                      <a:pathLst>
                        <a:path w="120000" h="120000" extrusionOk="0">
                          <a:moveTo>
                            <a:pt x="119967" y="0"/>
                          </a:moveTo>
                          <a:lnTo>
                            <a:pt x="119967" y="0"/>
                          </a:lnTo>
                          <a:cubicBezTo>
                            <a:pt x="115997" y="1678"/>
                            <a:pt x="113980" y="3356"/>
                            <a:pt x="111995" y="3921"/>
                          </a:cubicBezTo>
                          <a:cubicBezTo>
                            <a:pt x="98980" y="9539"/>
                            <a:pt x="84989" y="15139"/>
                            <a:pt x="72006" y="20756"/>
                          </a:cubicBezTo>
                          <a:cubicBezTo>
                            <a:pt x="65986" y="23547"/>
                            <a:pt x="59999" y="26922"/>
                            <a:pt x="54956" y="29712"/>
                          </a:cubicBezTo>
                          <a:cubicBezTo>
                            <a:pt x="39989" y="38686"/>
                            <a:pt x="35986" y="49357"/>
                            <a:pt x="43991" y="60574"/>
                          </a:cubicBezTo>
                          <a:cubicBezTo>
                            <a:pt x="46952" y="66174"/>
                            <a:pt x="52971" y="71792"/>
                            <a:pt x="56973" y="77373"/>
                          </a:cubicBezTo>
                          <a:cubicBezTo>
                            <a:pt x="65986" y="86912"/>
                            <a:pt x="68980" y="96452"/>
                            <a:pt x="62960" y="106520"/>
                          </a:cubicBezTo>
                          <a:cubicBezTo>
                            <a:pt x="60976" y="110460"/>
                            <a:pt x="55997" y="114382"/>
                            <a:pt x="50954" y="117191"/>
                          </a:cubicBezTo>
                          <a:cubicBezTo>
                            <a:pt x="47993" y="118869"/>
                            <a:pt x="42950" y="119434"/>
                            <a:pt x="37971" y="119981"/>
                          </a:cubicBezTo>
                          <a:cubicBezTo>
                            <a:pt x="31984" y="119981"/>
                            <a:pt x="28958" y="118303"/>
                            <a:pt x="31984" y="114947"/>
                          </a:cubicBezTo>
                          <a:cubicBezTo>
                            <a:pt x="35986" y="110460"/>
                            <a:pt x="34945" y="105973"/>
                            <a:pt x="31984" y="102051"/>
                          </a:cubicBezTo>
                          <a:cubicBezTo>
                            <a:pt x="27982" y="95886"/>
                            <a:pt x="22939" y="89721"/>
                            <a:pt x="16952" y="83556"/>
                          </a:cubicBezTo>
                          <a:cubicBezTo>
                            <a:pt x="5986" y="71208"/>
                            <a:pt x="0" y="58878"/>
                            <a:pt x="5986" y="45417"/>
                          </a:cubicBezTo>
                          <a:cubicBezTo>
                            <a:pt x="11973" y="34199"/>
                            <a:pt x="23980" y="25791"/>
                            <a:pt x="39989" y="19060"/>
                          </a:cubicBezTo>
                          <a:cubicBezTo>
                            <a:pt x="61984" y="8974"/>
                            <a:pt x="88015" y="3356"/>
                            <a:pt x="114989" y="0"/>
                          </a:cubicBezTo>
                          <a:cubicBezTo>
                            <a:pt x="115997" y="0"/>
                            <a:pt x="117006" y="0"/>
                            <a:pt x="119967" y="0"/>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79" name="Shape 879"/>
                    <p:cNvSpPr/>
                    <p:nvPr/>
                  </p:nvSpPr>
                  <p:spPr>
                    <a:xfrm>
                      <a:off x="3681412" y="5654675"/>
                      <a:ext cx="2246311" cy="454024"/>
                    </a:xfrm>
                    <a:custGeom>
                      <a:avLst/>
                      <a:gdLst/>
                      <a:ahLst/>
                      <a:cxnLst/>
                      <a:rect l="0" t="0" r="0" b="0"/>
                      <a:pathLst>
                        <a:path w="120000" h="120000" extrusionOk="0">
                          <a:moveTo>
                            <a:pt x="37826" y="2947"/>
                          </a:moveTo>
                          <a:lnTo>
                            <a:pt x="37826" y="2947"/>
                          </a:lnTo>
                          <a:cubicBezTo>
                            <a:pt x="62076" y="5895"/>
                            <a:pt x="86288" y="8843"/>
                            <a:pt x="109942" y="29286"/>
                          </a:cubicBezTo>
                          <a:cubicBezTo>
                            <a:pt x="112307" y="32234"/>
                            <a:pt x="114076" y="32234"/>
                            <a:pt x="116442" y="38034"/>
                          </a:cubicBezTo>
                          <a:cubicBezTo>
                            <a:pt x="119403" y="43930"/>
                            <a:pt x="119980" y="52678"/>
                            <a:pt x="117615" y="64374"/>
                          </a:cubicBezTo>
                          <a:cubicBezTo>
                            <a:pt x="115250" y="73122"/>
                            <a:pt x="112884" y="81870"/>
                            <a:pt x="109942" y="84817"/>
                          </a:cubicBezTo>
                          <a:cubicBezTo>
                            <a:pt x="101057" y="93565"/>
                            <a:pt x="92211" y="105261"/>
                            <a:pt x="82750" y="111156"/>
                          </a:cubicBezTo>
                          <a:cubicBezTo>
                            <a:pt x="67980" y="119904"/>
                            <a:pt x="53192" y="119904"/>
                            <a:pt x="39000" y="108209"/>
                          </a:cubicBezTo>
                          <a:cubicBezTo>
                            <a:pt x="30134" y="99461"/>
                            <a:pt x="21288" y="87765"/>
                            <a:pt x="12403" y="76069"/>
                          </a:cubicBezTo>
                          <a:cubicBezTo>
                            <a:pt x="8846" y="70174"/>
                            <a:pt x="5903" y="58478"/>
                            <a:pt x="2942" y="46782"/>
                          </a:cubicBezTo>
                          <a:cubicBezTo>
                            <a:pt x="0" y="32234"/>
                            <a:pt x="1173" y="17591"/>
                            <a:pt x="4730" y="14643"/>
                          </a:cubicBezTo>
                          <a:cubicBezTo>
                            <a:pt x="11826" y="8843"/>
                            <a:pt x="18923" y="5895"/>
                            <a:pt x="26000" y="2947"/>
                          </a:cubicBezTo>
                          <a:cubicBezTo>
                            <a:pt x="30134" y="0"/>
                            <a:pt x="33692" y="2947"/>
                            <a:pt x="37826" y="2947"/>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80" name="Shape 880"/>
                    <p:cNvSpPr/>
                    <p:nvPr/>
                  </p:nvSpPr>
                  <p:spPr>
                    <a:xfrm>
                      <a:off x="2951163" y="3983037"/>
                      <a:ext cx="3132137" cy="642936"/>
                    </a:xfrm>
                    <a:custGeom>
                      <a:avLst/>
                      <a:gdLst/>
                      <a:ahLst/>
                      <a:cxnLst/>
                      <a:rect l="0" t="0" r="0" b="0"/>
                      <a:pathLst>
                        <a:path w="120000" h="120000" extrusionOk="0">
                          <a:moveTo>
                            <a:pt x="119986" y="80650"/>
                          </a:moveTo>
                          <a:lnTo>
                            <a:pt x="119986" y="80650"/>
                          </a:lnTo>
                          <a:cubicBezTo>
                            <a:pt x="116593" y="84820"/>
                            <a:pt x="112787" y="90941"/>
                            <a:pt x="109394" y="93094"/>
                          </a:cubicBezTo>
                          <a:cubicBezTo>
                            <a:pt x="98361" y="99215"/>
                            <a:pt x="87755" y="105470"/>
                            <a:pt x="76749" y="109641"/>
                          </a:cubicBezTo>
                          <a:cubicBezTo>
                            <a:pt x="63178" y="113744"/>
                            <a:pt x="49180" y="115762"/>
                            <a:pt x="35623" y="117914"/>
                          </a:cubicBezTo>
                          <a:cubicBezTo>
                            <a:pt x="25017" y="119932"/>
                            <a:pt x="14425" y="103385"/>
                            <a:pt x="4675" y="84820"/>
                          </a:cubicBezTo>
                          <a:cubicBezTo>
                            <a:pt x="427" y="78565"/>
                            <a:pt x="0" y="68273"/>
                            <a:pt x="3820" y="57914"/>
                          </a:cubicBezTo>
                          <a:cubicBezTo>
                            <a:pt x="11033" y="33094"/>
                            <a:pt x="19073" y="12443"/>
                            <a:pt x="27996" y="2085"/>
                          </a:cubicBezTo>
                          <a:cubicBezTo>
                            <a:pt x="29693" y="0"/>
                            <a:pt x="31389" y="4170"/>
                            <a:pt x="33499" y="4170"/>
                          </a:cubicBezTo>
                          <a:cubicBezTo>
                            <a:pt x="32644" y="12443"/>
                            <a:pt x="31803" y="20717"/>
                            <a:pt x="30534" y="26905"/>
                          </a:cubicBezTo>
                          <a:cubicBezTo>
                            <a:pt x="28838" y="35179"/>
                            <a:pt x="26714" y="43452"/>
                            <a:pt x="25017" y="51726"/>
                          </a:cubicBezTo>
                          <a:cubicBezTo>
                            <a:pt x="22907" y="62085"/>
                            <a:pt x="23321" y="70291"/>
                            <a:pt x="26300" y="72376"/>
                          </a:cubicBezTo>
                          <a:cubicBezTo>
                            <a:pt x="30948" y="76547"/>
                            <a:pt x="36037" y="76547"/>
                            <a:pt x="40712" y="76547"/>
                          </a:cubicBezTo>
                          <a:cubicBezTo>
                            <a:pt x="47484" y="76547"/>
                            <a:pt x="54269" y="74394"/>
                            <a:pt x="61055" y="74394"/>
                          </a:cubicBezTo>
                          <a:cubicBezTo>
                            <a:pt x="77604" y="72376"/>
                            <a:pt x="94540" y="72376"/>
                            <a:pt x="111090" y="70291"/>
                          </a:cubicBezTo>
                          <a:cubicBezTo>
                            <a:pt x="114042" y="70291"/>
                            <a:pt x="117021" y="74394"/>
                            <a:pt x="119558" y="74394"/>
                          </a:cubicBezTo>
                          <a:cubicBezTo>
                            <a:pt x="119986" y="76547"/>
                            <a:pt x="119986" y="78565"/>
                            <a:pt x="119986" y="80650"/>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81" name="Shape 881"/>
                    <p:cNvSpPr/>
                    <p:nvPr/>
                  </p:nvSpPr>
                  <p:spPr>
                    <a:xfrm>
                      <a:off x="3492500" y="4879975"/>
                      <a:ext cx="2490787" cy="454024"/>
                    </a:xfrm>
                    <a:custGeom>
                      <a:avLst/>
                      <a:gdLst/>
                      <a:ahLst/>
                      <a:cxnLst/>
                      <a:rect l="0" t="0" r="0" b="0"/>
                      <a:pathLst>
                        <a:path w="120000" h="120000" extrusionOk="0">
                          <a:moveTo>
                            <a:pt x="50140" y="119904"/>
                          </a:moveTo>
                          <a:lnTo>
                            <a:pt x="50140" y="119904"/>
                          </a:lnTo>
                          <a:cubicBezTo>
                            <a:pt x="42127" y="117049"/>
                            <a:pt x="33594" y="114004"/>
                            <a:pt x="25078" y="108199"/>
                          </a:cubicBezTo>
                          <a:cubicBezTo>
                            <a:pt x="18141" y="102299"/>
                            <a:pt x="11741" y="84789"/>
                            <a:pt x="6399" y="58524"/>
                          </a:cubicBezTo>
                          <a:cubicBezTo>
                            <a:pt x="5879" y="58524"/>
                            <a:pt x="5341" y="55479"/>
                            <a:pt x="4821" y="52624"/>
                          </a:cubicBezTo>
                          <a:cubicBezTo>
                            <a:pt x="2688" y="37969"/>
                            <a:pt x="0" y="23409"/>
                            <a:pt x="1612" y="5804"/>
                          </a:cubicBezTo>
                          <a:cubicBezTo>
                            <a:pt x="2688" y="0"/>
                            <a:pt x="6954" y="0"/>
                            <a:pt x="9088" y="5804"/>
                          </a:cubicBezTo>
                          <a:cubicBezTo>
                            <a:pt x="22945" y="29214"/>
                            <a:pt x="36803" y="35114"/>
                            <a:pt x="51198" y="35114"/>
                          </a:cubicBezTo>
                          <a:cubicBezTo>
                            <a:pt x="69339" y="35114"/>
                            <a:pt x="87983" y="35114"/>
                            <a:pt x="106107" y="35114"/>
                          </a:cubicBezTo>
                          <a:cubicBezTo>
                            <a:pt x="109836" y="35114"/>
                            <a:pt x="114103" y="40919"/>
                            <a:pt x="117849" y="43774"/>
                          </a:cubicBezTo>
                          <a:cubicBezTo>
                            <a:pt x="118369" y="43774"/>
                            <a:pt x="119427" y="49674"/>
                            <a:pt x="119982" y="52624"/>
                          </a:cubicBezTo>
                          <a:cubicBezTo>
                            <a:pt x="119427" y="55479"/>
                            <a:pt x="118907" y="64329"/>
                            <a:pt x="118369" y="64329"/>
                          </a:cubicBezTo>
                          <a:cubicBezTo>
                            <a:pt x="112507" y="76034"/>
                            <a:pt x="106628" y="87739"/>
                            <a:pt x="100783" y="93639"/>
                          </a:cubicBezTo>
                          <a:cubicBezTo>
                            <a:pt x="84237" y="111149"/>
                            <a:pt x="67206" y="117049"/>
                            <a:pt x="50140" y="119904"/>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82" name="Shape 882"/>
                    <p:cNvSpPr/>
                    <p:nvPr/>
                  </p:nvSpPr>
                  <p:spPr>
                    <a:xfrm>
                      <a:off x="3748087" y="6618288"/>
                      <a:ext cx="3586162" cy="454024"/>
                    </a:xfrm>
                    <a:custGeom>
                      <a:avLst/>
                      <a:gdLst/>
                      <a:ahLst/>
                      <a:cxnLst/>
                      <a:rect l="0" t="0" r="0" b="0"/>
                      <a:pathLst>
                        <a:path w="120000" h="120000" extrusionOk="0">
                          <a:moveTo>
                            <a:pt x="119987" y="8843"/>
                          </a:moveTo>
                          <a:lnTo>
                            <a:pt x="119987" y="8843"/>
                          </a:lnTo>
                          <a:cubicBezTo>
                            <a:pt x="118506" y="17496"/>
                            <a:pt x="117385" y="23391"/>
                            <a:pt x="116289" y="29191"/>
                          </a:cubicBezTo>
                          <a:cubicBezTo>
                            <a:pt x="109615" y="58478"/>
                            <a:pt x="101845" y="75974"/>
                            <a:pt x="94062" y="81870"/>
                          </a:cubicBezTo>
                          <a:cubicBezTo>
                            <a:pt x="80726" y="93565"/>
                            <a:pt x="67402" y="108209"/>
                            <a:pt x="54066" y="114104"/>
                          </a:cubicBezTo>
                          <a:cubicBezTo>
                            <a:pt x="40369" y="119904"/>
                            <a:pt x="27033" y="116957"/>
                            <a:pt x="13323" y="116957"/>
                          </a:cubicBezTo>
                          <a:cubicBezTo>
                            <a:pt x="8890" y="116957"/>
                            <a:pt x="4806" y="108209"/>
                            <a:pt x="361" y="105261"/>
                          </a:cubicBezTo>
                          <a:cubicBezTo>
                            <a:pt x="361" y="102408"/>
                            <a:pt x="0" y="99366"/>
                            <a:pt x="0" y="96513"/>
                          </a:cubicBezTo>
                          <a:cubicBezTo>
                            <a:pt x="2590" y="93565"/>
                            <a:pt x="5192" y="87670"/>
                            <a:pt x="7408" y="87670"/>
                          </a:cubicBezTo>
                          <a:cubicBezTo>
                            <a:pt x="16660" y="81870"/>
                            <a:pt x="25925" y="79017"/>
                            <a:pt x="35189" y="75974"/>
                          </a:cubicBezTo>
                          <a:cubicBezTo>
                            <a:pt x="51838" y="73122"/>
                            <a:pt x="68499" y="70174"/>
                            <a:pt x="85160" y="49730"/>
                          </a:cubicBezTo>
                          <a:cubicBezTo>
                            <a:pt x="93315" y="40887"/>
                            <a:pt x="101098" y="23391"/>
                            <a:pt x="109242" y="11695"/>
                          </a:cubicBezTo>
                          <a:cubicBezTo>
                            <a:pt x="112579" y="5800"/>
                            <a:pt x="115904" y="0"/>
                            <a:pt x="119987" y="8843"/>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sp>
                  <p:nvSpPr>
                    <p:cNvPr id="883" name="Shape 883"/>
                    <p:cNvSpPr/>
                    <p:nvPr/>
                  </p:nvSpPr>
                  <p:spPr>
                    <a:xfrm>
                      <a:off x="6570663" y="3940175"/>
                      <a:ext cx="841374" cy="1306513"/>
                    </a:xfrm>
                    <a:custGeom>
                      <a:avLst/>
                      <a:gdLst/>
                      <a:ahLst/>
                      <a:cxnLst/>
                      <a:rect l="0" t="0" r="0" b="0"/>
                      <a:pathLst>
                        <a:path w="120000" h="120000" extrusionOk="0">
                          <a:moveTo>
                            <a:pt x="20487" y="8134"/>
                          </a:moveTo>
                          <a:lnTo>
                            <a:pt x="20487" y="8134"/>
                          </a:lnTo>
                          <a:cubicBezTo>
                            <a:pt x="74197" y="0"/>
                            <a:pt x="112092" y="18319"/>
                            <a:pt x="119948" y="46756"/>
                          </a:cubicBezTo>
                          <a:cubicBezTo>
                            <a:pt x="119948" y="51848"/>
                            <a:pt x="116765" y="59983"/>
                            <a:pt x="110449" y="65042"/>
                          </a:cubicBezTo>
                          <a:cubicBezTo>
                            <a:pt x="85186" y="85378"/>
                            <a:pt x="55250" y="103697"/>
                            <a:pt x="18947" y="115899"/>
                          </a:cubicBezTo>
                          <a:cubicBezTo>
                            <a:pt x="14172" y="117916"/>
                            <a:pt x="7856" y="117916"/>
                            <a:pt x="1540" y="119966"/>
                          </a:cubicBezTo>
                          <a:cubicBezTo>
                            <a:pt x="1540" y="118974"/>
                            <a:pt x="0" y="117916"/>
                            <a:pt x="0" y="116924"/>
                          </a:cubicBezTo>
                          <a:cubicBezTo>
                            <a:pt x="1540" y="113849"/>
                            <a:pt x="4724" y="110840"/>
                            <a:pt x="7856" y="107765"/>
                          </a:cubicBezTo>
                          <a:cubicBezTo>
                            <a:pt x="17355" y="99630"/>
                            <a:pt x="28395" y="91496"/>
                            <a:pt x="39435" y="83361"/>
                          </a:cubicBezTo>
                          <a:cubicBezTo>
                            <a:pt x="53658" y="72185"/>
                            <a:pt x="66238" y="59983"/>
                            <a:pt x="69422" y="44706"/>
                          </a:cubicBezTo>
                          <a:cubicBezTo>
                            <a:pt x="74197" y="29495"/>
                            <a:pt x="64698" y="17294"/>
                            <a:pt x="41026" y="12201"/>
                          </a:cubicBezTo>
                          <a:cubicBezTo>
                            <a:pt x="34711" y="11176"/>
                            <a:pt x="28395" y="9159"/>
                            <a:pt x="20487" y="8134"/>
                          </a:cubicBezTo>
                        </a:path>
                      </a:pathLst>
                    </a:custGeom>
                    <a:solidFill>
                      <a:schemeClr val="accent1"/>
                    </a:solidFill>
                    <a:ln>
                      <a:noFill/>
                    </a:ln>
                  </p:spPr>
                  <p:txBody>
                    <a:bodyPr lIns="91425" tIns="45700" rIns="91425" bIns="45700" anchor="ctr" anchorCtr="0">
                      <a:noAutofit/>
                    </a:bodyPr>
                    <a:p>
                      <a:pPr marL="0" marR="0" lvl="0" indent="0" algn="l" rtl="0">
                        <a:spcBef>
                          <a:spcPts val="0"/>
                        </a:spcBef>
                        <a:buNone/>
                      </a:pPr>
                      <a:endParaRPr sz="1800" b="1">
                        <a:solidFill>
                          <a:srgbClr val="58595B"/>
                        </a:solidFill>
                        <a:latin typeface="Calibri" charset="0"/>
                        <a:ea typeface="Calibri" charset="0"/>
                        <a:cs typeface="Calibri" charset="0"/>
                        <a:sym typeface="Calibri" charset="0"/>
                      </a:endParaRPr>
                    </a:p>
                  </p:txBody>
                </p:sp>
              </p:grpSp>
              <p:sp>
                <p:nvSpPr>
                  <p:cNvPr id="884" name="Shape 884"/>
                  <p:cNvSpPr txBox="1"/>
                  <p:nvPr/>
                </p:nvSpPr>
                <p:spPr>
                  <a:xfrm>
                    <a:off x="3483828" y="2520908"/>
                    <a:ext cx="83858" cy="91977"/>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600" b="1">
                        <a:solidFill>
                          <a:srgbClr val="FF0000"/>
                        </a:solidFill>
                        <a:latin typeface="Calibri" charset="0"/>
                        <a:ea typeface="Calibri" charset="0"/>
                        <a:cs typeface="Calibri" charset="0"/>
                        <a:sym typeface="Calibri" charset="0"/>
                      </a:rPr>
                      <a:t>EE</a:t>
                    </a:r>
                  </a:p>
                </p:txBody>
              </p:sp>
            </p:grpSp>
            <p:sp>
              <p:nvSpPr>
                <p:cNvPr id="885" name="Shape 885"/>
                <p:cNvSpPr txBox="1"/>
                <p:nvPr/>
              </p:nvSpPr>
              <p:spPr>
                <a:xfrm>
                  <a:off x="5027612" y="4847094"/>
                  <a:ext cx="1000787" cy="318691"/>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400" b="1">
                      <a:solidFill>
                        <a:srgbClr val="58595B"/>
                      </a:solidFill>
                      <a:latin typeface="Calibri" charset="0"/>
                      <a:ea typeface="Calibri" charset="0"/>
                      <a:cs typeface="Calibri" charset="0"/>
                      <a:sym typeface="Calibri" charset="0"/>
                    </a:rPr>
                    <a:t>Big Data</a:t>
                  </a:r>
                </a:p>
              </p:txBody>
            </p:sp>
            <p:sp>
              <p:nvSpPr>
                <p:cNvPr id="886" name="Shape 886"/>
                <p:cNvSpPr txBox="1"/>
                <p:nvPr/>
              </p:nvSpPr>
              <p:spPr>
                <a:xfrm>
                  <a:off x="3910012" y="4840430"/>
                  <a:ext cx="1000787" cy="318691"/>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400" b="1" smtClean="0">
                      <a:solidFill>
                        <a:srgbClr val="58595B"/>
                      </a:solidFill>
                      <a:latin typeface="Calibri" charset="0"/>
                      <a:ea typeface="Calibri" charset="0"/>
                      <a:cs typeface="Calibri" charset="0"/>
                      <a:sym typeface="Calibri" charset="0"/>
                    </a:rPr>
                    <a:t>Data Hub</a:t>
                  </a:r>
                  <a:endParaRPr lang="en-US" sz="1400" b="1" dirty="0">
                    <a:solidFill>
                      <a:srgbClr val="58595B"/>
                    </a:solidFill>
                    <a:latin typeface="Calibri" charset="0"/>
                    <a:ea typeface="Calibri" charset="0"/>
                    <a:cs typeface="Calibri" charset="0"/>
                    <a:sym typeface="Calibri" charset="0"/>
                  </a:endParaRPr>
                </a:p>
              </p:txBody>
            </p:sp>
            <p:sp>
              <p:nvSpPr>
                <p:cNvPr id="887" name="Shape 887"/>
                <p:cNvSpPr txBox="1"/>
                <p:nvPr/>
              </p:nvSpPr>
              <p:spPr>
                <a:xfrm>
                  <a:off x="2932806" y="4840430"/>
                  <a:ext cx="1000787" cy="318691"/>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1400" b="1">
                      <a:solidFill>
                        <a:srgbClr val="58595B"/>
                      </a:solidFill>
                      <a:latin typeface="Calibri" charset="0"/>
                      <a:ea typeface="Calibri" charset="0"/>
                      <a:cs typeface="Calibri" charset="0"/>
                      <a:sym typeface="Calibri" charset="0"/>
                    </a:rPr>
                    <a:t>MySQL</a:t>
                  </a:r>
                </a:p>
              </p:txBody>
            </p:sp>
            <p:sp>
              <p:nvSpPr>
                <p:cNvPr id="888" name="Shape 888"/>
                <p:cNvSpPr/>
                <p:nvPr/>
              </p:nvSpPr>
              <p:spPr>
                <a:xfrm>
                  <a:off x="1759650" y="4486612"/>
                  <a:ext cx="458658" cy="344121"/>
                </a:xfrm>
                <a:custGeom>
                  <a:avLst/>
                  <a:gdLst/>
                  <a:ahLst/>
                  <a:cxnLst/>
                  <a:rect l="0" t="0" r="0" b="0"/>
                  <a:pathLst>
                    <a:path w="120000" h="120000" extrusionOk="0">
                      <a:moveTo>
                        <a:pt x="104520" y="32500"/>
                      </a:moveTo>
                      <a:lnTo>
                        <a:pt x="104520" y="32500"/>
                      </a:lnTo>
                      <a:cubicBezTo>
                        <a:pt x="103575" y="32500"/>
                        <a:pt x="101235" y="31240"/>
                        <a:pt x="99360" y="28120"/>
                      </a:cubicBezTo>
                      <a:cubicBezTo>
                        <a:pt x="96555" y="21860"/>
                        <a:pt x="91860" y="17500"/>
                        <a:pt x="86700" y="16240"/>
                      </a:cubicBezTo>
                      <a:cubicBezTo>
                        <a:pt x="85305" y="15620"/>
                        <a:pt x="84825" y="15620"/>
                        <a:pt x="84360" y="14360"/>
                      </a:cubicBezTo>
                      <a:cubicBezTo>
                        <a:pt x="81555" y="7500"/>
                        <a:pt x="75450" y="3740"/>
                        <a:pt x="68895" y="3740"/>
                      </a:cubicBezTo>
                      <a:cubicBezTo>
                        <a:pt x="66555" y="3740"/>
                        <a:pt x="64680" y="4360"/>
                        <a:pt x="62325" y="5000"/>
                      </a:cubicBezTo>
                      <a:cubicBezTo>
                        <a:pt x="62325" y="5620"/>
                        <a:pt x="61860" y="5620"/>
                        <a:pt x="61395" y="5620"/>
                      </a:cubicBezTo>
                      <a:cubicBezTo>
                        <a:pt x="60450" y="5620"/>
                        <a:pt x="59535" y="5000"/>
                        <a:pt x="58590" y="4360"/>
                      </a:cubicBezTo>
                      <a:cubicBezTo>
                        <a:pt x="55320" y="1240"/>
                        <a:pt x="51090" y="0"/>
                        <a:pt x="46410" y="0"/>
                      </a:cubicBezTo>
                      <a:cubicBezTo>
                        <a:pt x="37035" y="0"/>
                        <a:pt x="29070" y="7500"/>
                        <a:pt x="25785" y="18120"/>
                      </a:cubicBezTo>
                      <a:cubicBezTo>
                        <a:pt x="25785" y="19360"/>
                        <a:pt x="24840" y="21860"/>
                        <a:pt x="22035" y="22500"/>
                      </a:cubicBezTo>
                      <a:cubicBezTo>
                        <a:pt x="9840" y="25000"/>
                        <a:pt x="0" y="39360"/>
                        <a:pt x="0" y="56860"/>
                      </a:cubicBezTo>
                      <a:cubicBezTo>
                        <a:pt x="0" y="75600"/>
                        <a:pt x="11250" y="91220"/>
                        <a:pt x="25785" y="91220"/>
                      </a:cubicBezTo>
                      <a:cubicBezTo>
                        <a:pt x="27660" y="91220"/>
                        <a:pt x="29535" y="90600"/>
                        <a:pt x="31410" y="89980"/>
                      </a:cubicBezTo>
                      <a:lnTo>
                        <a:pt x="31875" y="89980"/>
                      </a:lnTo>
                      <a:cubicBezTo>
                        <a:pt x="33285" y="89980"/>
                        <a:pt x="35160" y="90600"/>
                        <a:pt x="36090" y="91220"/>
                      </a:cubicBezTo>
                      <a:cubicBezTo>
                        <a:pt x="36090" y="92480"/>
                        <a:pt x="36090" y="92480"/>
                        <a:pt x="36090" y="92480"/>
                      </a:cubicBezTo>
                      <a:cubicBezTo>
                        <a:pt x="37500" y="99340"/>
                        <a:pt x="59070" y="99340"/>
                        <a:pt x="60000" y="99340"/>
                      </a:cubicBezTo>
                      <a:cubicBezTo>
                        <a:pt x="61395" y="99340"/>
                        <a:pt x="82950" y="99340"/>
                        <a:pt x="84360" y="92480"/>
                      </a:cubicBezTo>
                      <a:cubicBezTo>
                        <a:pt x="84360" y="76840"/>
                        <a:pt x="84360" y="76840"/>
                        <a:pt x="84360" y="76840"/>
                      </a:cubicBezTo>
                      <a:cubicBezTo>
                        <a:pt x="83430" y="78720"/>
                        <a:pt x="81075" y="79980"/>
                        <a:pt x="76860" y="80600"/>
                      </a:cubicBezTo>
                      <a:cubicBezTo>
                        <a:pt x="72645" y="81840"/>
                        <a:pt x="66555" y="82480"/>
                        <a:pt x="60000" y="82480"/>
                      </a:cubicBezTo>
                      <a:cubicBezTo>
                        <a:pt x="53910" y="82480"/>
                        <a:pt x="47820" y="81840"/>
                        <a:pt x="43590" y="80600"/>
                      </a:cubicBezTo>
                      <a:cubicBezTo>
                        <a:pt x="39375" y="79980"/>
                        <a:pt x="37035" y="78720"/>
                        <a:pt x="36090" y="76840"/>
                      </a:cubicBezTo>
                      <a:cubicBezTo>
                        <a:pt x="36090" y="84340"/>
                        <a:pt x="36090" y="84340"/>
                        <a:pt x="36090" y="84340"/>
                      </a:cubicBezTo>
                      <a:cubicBezTo>
                        <a:pt x="34695" y="83720"/>
                        <a:pt x="33285" y="83100"/>
                        <a:pt x="31875" y="83100"/>
                      </a:cubicBezTo>
                      <a:cubicBezTo>
                        <a:pt x="31410" y="83100"/>
                        <a:pt x="30945" y="83100"/>
                        <a:pt x="30945" y="83720"/>
                      </a:cubicBezTo>
                      <a:cubicBezTo>
                        <a:pt x="30000" y="83720"/>
                        <a:pt x="29535" y="83720"/>
                        <a:pt x="28590" y="83720"/>
                      </a:cubicBezTo>
                      <a:cubicBezTo>
                        <a:pt x="27660" y="84340"/>
                        <a:pt x="26715" y="84340"/>
                        <a:pt x="25785" y="84340"/>
                      </a:cubicBezTo>
                      <a:cubicBezTo>
                        <a:pt x="14070" y="84340"/>
                        <a:pt x="4695" y="71840"/>
                        <a:pt x="4695" y="56860"/>
                      </a:cubicBezTo>
                      <a:cubicBezTo>
                        <a:pt x="4695" y="50000"/>
                        <a:pt x="6570" y="43120"/>
                        <a:pt x="9840" y="38120"/>
                      </a:cubicBezTo>
                      <a:cubicBezTo>
                        <a:pt x="13590" y="33120"/>
                        <a:pt x="17820" y="30000"/>
                        <a:pt x="22965" y="29360"/>
                      </a:cubicBezTo>
                      <a:cubicBezTo>
                        <a:pt x="26715" y="28740"/>
                        <a:pt x="29535" y="25620"/>
                        <a:pt x="30465" y="20620"/>
                      </a:cubicBezTo>
                      <a:cubicBezTo>
                        <a:pt x="33285" y="11860"/>
                        <a:pt x="39375" y="6240"/>
                        <a:pt x="46410" y="6240"/>
                      </a:cubicBezTo>
                      <a:cubicBezTo>
                        <a:pt x="50160" y="6240"/>
                        <a:pt x="52965" y="7500"/>
                        <a:pt x="55785" y="10000"/>
                      </a:cubicBezTo>
                      <a:cubicBezTo>
                        <a:pt x="57660" y="11240"/>
                        <a:pt x="59535" y="11860"/>
                        <a:pt x="61395" y="11860"/>
                      </a:cubicBezTo>
                      <a:cubicBezTo>
                        <a:pt x="62325" y="11860"/>
                        <a:pt x="63270" y="11860"/>
                        <a:pt x="64200" y="11240"/>
                      </a:cubicBezTo>
                      <a:cubicBezTo>
                        <a:pt x="65610" y="10620"/>
                        <a:pt x="67485" y="10620"/>
                        <a:pt x="68895" y="10620"/>
                      </a:cubicBezTo>
                      <a:cubicBezTo>
                        <a:pt x="73575" y="10620"/>
                        <a:pt x="78270" y="13120"/>
                        <a:pt x="79680" y="17500"/>
                      </a:cubicBezTo>
                      <a:cubicBezTo>
                        <a:pt x="81075" y="21240"/>
                        <a:pt x="83430" y="21860"/>
                        <a:pt x="85770" y="22500"/>
                      </a:cubicBezTo>
                      <a:cubicBezTo>
                        <a:pt x="89520" y="23740"/>
                        <a:pt x="92805" y="26860"/>
                        <a:pt x="95145" y="31860"/>
                      </a:cubicBezTo>
                      <a:cubicBezTo>
                        <a:pt x="97020" y="35620"/>
                        <a:pt x="100305" y="38120"/>
                        <a:pt x="103575" y="39360"/>
                      </a:cubicBezTo>
                      <a:cubicBezTo>
                        <a:pt x="110145" y="40620"/>
                        <a:pt x="115305" y="48120"/>
                        <a:pt x="115305" y="56860"/>
                      </a:cubicBezTo>
                      <a:cubicBezTo>
                        <a:pt x="115305" y="65600"/>
                        <a:pt x="111075" y="72480"/>
                        <a:pt x="104985" y="74340"/>
                      </a:cubicBezTo>
                      <a:cubicBezTo>
                        <a:pt x="103575" y="74980"/>
                        <a:pt x="100305" y="76840"/>
                        <a:pt x="97950" y="79340"/>
                      </a:cubicBezTo>
                      <a:cubicBezTo>
                        <a:pt x="95610" y="81840"/>
                        <a:pt x="92805" y="84340"/>
                        <a:pt x="89520" y="85600"/>
                      </a:cubicBezTo>
                      <a:cubicBezTo>
                        <a:pt x="89520" y="91220"/>
                        <a:pt x="89520" y="91220"/>
                        <a:pt x="89520" y="91220"/>
                      </a:cubicBezTo>
                      <a:cubicBezTo>
                        <a:pt x="89520" y="91840"/>
                        <a:pt x="89520" y="91840"/>
                        <a:pt x="89055" y="92480"/>
                      </a:cubicBezTo>
                      <a:cubicBezTo>
                        <a:pt x="94200" y="91220"/>
                        <a:pt x="97950" y="88100"/>
                        <a:pt x="101235" y="84340"/>
                      </a:cubicBezTo>
                      <a:cubicBezTo>
                        <a:pt x="102645" y="82480"/>
                        <a:pt x="105450" y="81220"/>
                        <a:pt x="105930" y="81220"/>
                      </a:cubicBezTo>
                      <a:cubicBezTo>
                        <a:pt x="114360" y="78100"/>
                        <a:pt x="119985" y="68720"/>
                        <a:pt x="119985" y="56860"/>
                      </a:cubicBezTo>
                      <a:cubicBezTo>
                        <a:pt x="119985" y="45000"/>
                        <a:pt x="113430" y="34360"/>
                        <a:pt x="104520" y="32500"/>
                      </a:cubicBezTo>
                      <a:close/>
                      <a:moveTo>
                        <a:pt x="68430" y="86840"/>
                      </a:moveTo>
                      <a:lnTo>
                        <a:pt x="68430" y="86840"/>
                      </a:lnTo>
                      <a:cubicBezTo>
                        <a:pt x="73575" y="86220"/>
                        <a:pt x="77325" y="85600"/>
                        <a:pt x="80145" y="84340"/>
                      </a:cubicBezTo>
                      <a:cubicBezTo>
                        <a:pt x="80610" y="83720"/>
                        <a:pt x="81075" y="84340"/>
                        <a:pt x="81555" y="84980"/>
                      </a:cubicBezTo>
                      <a:cubicBezTo>
                        <a:pt x="81555" y="85600"/>
                        <a:pt x="81555" y="86840"/>
                        <a:pt x="80610" y="86840"/>
                      </a:cubicBezTo>
                      <a:cubicBezTo>
                        <a:pt x="78270" y="88100"/>
                        <a:pt x="74055" y="89340"/>
                        <a:pt x="68430" y="89340"/>
                      </a:cubicBezTo>
                      <a:lnTo>
                        <a:pt x="68430" y="89340"/>
                      </a:lnTo>
                      <a:cubicBezTo>
                        <a:pt x="67950" y="89340"/>
                        <a:pt x="67485" y="88720"/>
                        <a:pt x="67020" y="88100"/>
                      </a:cubicBezTo>
                      <a:cubicBezTo>
                        <a:pt x="67020" y="87480"/>
                        <a:pt x="67485" y="86840"/>
                        <a:pt x="68430" y="86840"/>
                      </a:cubicBezTo>
                      <a:close/>
                      <a:moveTo>
                        <a:pt x="76860" y="101220"/>
                      </a:moveTo>
                      <a:lnTo>
                        <a:pt x="76860" y="101220"/>
                      </a:lnTo>
                      <a:cubicBezTo>
                        <a:pt x="72645" y="102480"/>
                        <a:pt x="66555" y="103100"/>
                        <a:pt x="60000" y="103100"/>
                      </a:cubicBezTo>
                      <a:cubicBezTo>
                        <a:pt x="53910" y="103100"/>
                        <a:pt x="47820" y="102480"/>
                        <a:pt x="43590" y="101220"/>
                      </a:cubicBezTo>
                      <a:cubicBezTo>
                        <a:pt x="39375" y="100600"/>
                        <a:pt x="37035" y="99340"/>
                        <a:pt x="36090" y="97480"/>
                      </a:cubicBezTo>
                      <a:cubicBezTo>
                        <a:pt x="36090" y="112480"/>
                        <a:pt x="36090" y="112480"/>
                        <a:pt x="36090" y="112480"/>
                      </a:cubicBezTo>
                      <a:cubicBezTo>
                        <a:pt x="36090" y="119980"/>
                        <a:pt x="59070" y="119980"/>
                        <a:pt x="60000" y="119980"/>
                      </a:cubicBezTo>
                      <a:cubicBezTo>
                        <a:pt x="61395" y="119980"/>
                        <a:pt x="84360" y="119980"/>
                        <a:pt x="84360" y="112480"/>
                      </a:cubicBezTo>
                      <a:cubicBezTo>
                        <a:pt x="84360" y="97480"/>
                        <a:pt x="84360" y="97480"/>
                        <a:pt x="84360" y="97480"/>
                      </a:cubicBezTo>
                      <a:cubicBezTo>
                        <a:pt x="83430" y="99340"/>
                        <a:pt x="81075" y="100600"/>
                        <a:pt x="76860" y="101220"/>
                      </a:cubicBezTo>
                      <a:close/>
                      <a:moveTo>
                        <a:pt x="80610" y="107480"/>
                      </a:moveTo>
                      <a:lnTo>
                        <a:pt x="80610" y="107480"/>
                      </a:lnTo>
                      <a:cubicBezTo>
                        <a:pt x="77805" y="108720"/>
                        <a:pt x="73575" y="109980"/>
                        <a:pt x="67950" y="109980"/>
                      </a:cubicBezTo>
                      <a:lnTo>
                        <a:pt x="67950" y="109980"/>
                      </a:lnTo>
                      <a:cubicBezTo>
                        <a:pt x="67485" y="109980"/>
                        <a:pt x="67020" y="109340"/>
                        <a:pt x="67020" y="108720"/>
                      </a:cubicBezTo>
                      <a:cubicBezTo>
                        <a:pt x="67020" y="108100"/>
                        <a:pt x="67485" y="107480"/>
                        <a:pt x="67950" y="107480"/>
                      </a:cubicBezTo>
                      <a:cubicBezTo>
                        <a:pt x="73110" y="106840"/>
                        <a:pt x="77325" y="106220"/>
                        <a:pt x="79680" y="104980"/>
                      </a:cubicBezTo>
                      <a:cubicBezTo>
                        <a:pt x="80145" y="104340"/>
                        <a:pt x="80610" y="104980"/>
                        <a:pt x="81075" y="105600"/>
                      </a:cubicBezTo>
                      <a:cubicBezTo>
                        <a:pt x="81075" y="106220"/>
                        <a:pt x="81075" y="107480"/>
                        <a:pt x="80610" y="107480"/>
                      </a:cubicBezTo>
                      <a:close/>
                      <a:moveTo>
                        <a:pt x="60000" y="50000"/>
                      </a:moveTo>
                      <a:lnTo>
                        <a:pt x="60000" y="50000"/>
                      </a:lnTo>
                      <a:cubicBezTo>
                        <a:pt x="59070" y="50000"/>
                        <a:pt x="36090" y="50000"/>
                        <a:pt x="36090" y="57500"/>
                      </a:cubicBezTo>
                      <a:cubicBezTo>
                        <a:pt x="36090" y="71220"/>
                        <a:pt x="36090" y="71220"/>
                        <a:pt x="36090" y="71220"/>
                      </a:cubicBezTo>
                      <a:cubicBezTo>
                        <a:pt x="36090" y="78720"/>
                        <a:pt x="59070" y="78720"/>
                        <a:pt x="60000" y="78720"/>
                      </a:cubicBezTo>
                      <a:cubicBezTo>
                        <a:pt x="61395" y="78720"/>
                        <a:pt x="84360" y="78720"/>
                        <a:pt x="84360" y="71220"/>
                      </a:cubicBezTo>
                      <a:cubicBezTo>
                        <a:pt x="84360" y="57500"/>
                        <a:pt x="84360" y="57500"/>
                        <a:pt x="84360" y="57500"/>
                      </a:cubicBezTo>
                      <a:cubicBezTo>
                        <a:pt x="84360" y="50000"/>
                        <a:pt x="61395" y="50000"/>
                        <a:pt x="60000" y="50000"/>
                      </a:cubicBezTo>
                      <a:close/>
                      <a:moveTo>
                        <a:pt x="80610" y="66220"/>
                      </a:moveTo>
                      <a:lnTo>
                        <a:pt x="80610" y="66220"/>
                      </a:lnTo>
                      <a:cubicBezTo>
                        <a:pt x="78270" y="67480"/>
                        <a:pt x="74055" y="68720"/>
                        <a:pt x="68430" y="68720"/>
                      </a:cubicBezTo>
                      <a:lnTo>
                        <a:pt x="68430" y="68720"/>
                      </a:lnTo>
                      <a:cubicBezTo>
                        <a:pt x="67950" y="68720"/>
                        <a:pt x="67485" y="68720"/>
                        <a:pt x="67020" y="67480"/>
                      </a:cubicBezTo>
                      <a:cubicBezTo>
                        <a:pt x="67020" y="66840"/>
                        <a:pt x="67485" y="66220"/>
                        <a:pt x="68430" y="66220"/>
                      </a:cubicBezTo>
                      <a:cubicBezTo>
                        <a:pt x="73575" y="65600"/>
                        <a:pt x="77325" y="64980"/>
                        <a:pt x="80145" y="63720"/>
                      </a:cubicBezTo>
                      <a:cubicBezTo>
                        <a:pt x="80610" y="63100"/>
                        <a:pt x="81075" y="63720"/>
                        <a:pt x="81555" y="64340"/>
                      </a:cubicBezTo>
                      <a:cubicBezTo>
                        <a:pt x="81555" y="64980"/>
                        <a:pt x="81555" y="66220"/>
                        <a:pt x="80610" y="66220"/>
                      </a:cubicBezTo>
                      <a:close/>
                      <a:moveTo>
                        <a:pt x="82485" y="57500"/>
                      </a:moveTo>
                      <a:lnTo>
                        <a:pt x="82485" y="57500"/>
                      </a:lnTo>
                      <a:cubicBezTo>
                        <a:pt x="81555" y="58740"/>
                        <a:pt x="73575" y="61840"/>
                        <a:pt x="60000" y="61840"/>
                      </a:cubicBezTo>
                      <a:cubicBezTo>
                        <a:pt x="46875" y="61840"/>
                        <a:pt x="38910" y="58740"/>
                        <a:pt x="37965" y="57500"/>
                      </a:cubicBezTo>
                      <a:lnTo>
                        <a:pt x="37965" y="57500"/>
                      </a:lnTo>
                      <a:cubicBezTo>
                        <a:pt x="38910" y="55620"/>
                        <a:pt x="46875" y="53120"/>
                        <a:pt x="60000" y="53120"/>
                      </a:cubicBezTo>
                      <a:cubicBezTo>
                        <a:pt x="73575" y="53120"/>
                        <a:pt x="81555" y="55620"/>
                        <a:pt x="82485" y="57500"/>
                      </a:cubicBezTo>
                      <a:close/>
                    </a:path>
                  </a:pathLst>
                </a:custGeom>
                <a:solidFill>
                  <a:schemeClr val="accent5"/>
                </a:solidFill>
                <a:ln>
                  <a:noFill/>
                </a:ln>
              </p:spPr>
              <p:txBody>
                <a:bodyPr lIns="91425" tIns="45700" rIns="91425" bIns="45700" anchor="ctr" anchorCtr="0">
                  <a:noAutofit/>
                </a:bodyPr>
                <a:p>
                  <a:pPr marL="0" marR="0" lvl="0" indent="0" algn="l" rtl="0">
                    <a:spcBef>
                      <a:spcPts val="0"/>
                    </a:spcBef>
                    <a:buNone/>
                  </a:pPr>
                  <a:endParaRPr sz="1800">
                    <a:solidFill>
                      <a:srgbClr val="58595B"/>
                    </a:solidFill>
                    <a:latin typeface="Calibri" charset="0"/>
                    <a:ea typeface="Calibri" charset="0"/>
                    <a:cs typeface="Calibri" charset="0"/>
                    <a:sym typeface="Calibri" charset="0"/>
                  </a:endParaRPr>
                </a:p>
              </p:txBody>
            </p:sp>
            <p:grpSp>
              <p:nvGrpSpPr>
                <p:cNvPr id="889" name="Shape 889"/>
                <p:cNvGrpSpPr/>
                <p:nvPr/>
              </p:nvGrpSpPr>
              <p:grpSpPr>
                <a:xfrm>
                  <a:off x="2930307" y="4482007"/>
                  <a:ext cx="456107" cy="333104"/>
                  <a:chOff x="3235647" y="4756837"/>
                  <a:chExt cx="607080" cy="443361"/>
                </a:xfrm>
              </p:grpSpPr>
              <p:sp>
                <p:nvSpPr>
                  <p:cNvPr id="890" name="Shape 890"/>
                  <p:cNvSpPr/>
                  <p:nvPr/>
                </p:nvSpPr>
                <p:spPr>
                  <a:xfrm>
                    <a:off x="3235647" y="4756837"/>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chemeClr val="accent5"/>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grpSp>
                <p:nvGrpSpPr>
                  <p:cNvPr id="891" name="Shape 891"/>
                  <p:cNvGrpSpPr/>
                  <p:nvPr/>
                </p:nvGrpSpPr>
                <p:grpSpPr>
                  <a:xfrm>
                    <a:off x="3396746" y="4952175"/>
                    <a:ext cx="250825" cy="248023"/>
                    <a:chOff x="3450260" y="5249923"/>
                    <a:chExt cx="207294" cy="204977"/>
                  </a:xfrm>
                </p:grpSpPr>
                <p:sp>
                  <p:nvSpPr>
                    <p:cNvPr id="892" name="Shape 892"/>
                    <p:cNvSpPr/>
                    <p:nvPr/>
                  </p:nvSpPr>
                  <p:spPr>
                    <a:xfrm>
                      <a:off x="3450260" y="5249923"/>
                      <a:ext cx="161925" cy="37784"/>
                    </a:xfrm>
                    <a:prstGeom prst="roundRect">
                      <a:avLst>
                        <a:gd name="adj" fmla="val 50000"/>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93" name="Shape 893"/>
                    <p:cNvSpPr/>
                    <p:nvPr/>
                  </p:nvSpPr>
                  <p:spPr>
                    <a:xfrm>
                      <a:off x="3450260" y="5294373"/>
                      <a:ext cx="161925" cy="37784"/>
                    </a:xfrm>
                    <a:prstGeom prst="roundRect">
                      <a:avLst>
                        <a:gd name="adj" fmla="val 50000"/>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94" name="Shape 894"/>
                    <p:cNvSpPr/>
                    <p:nvPr/>
                  </p:nvSpPr>
                  <p:spPr>
                    <a:xfrm>
                      <a:off x="3450260" y="5338823"/>
                      <a:ext cx="161925" cy="37784"/>
                    </a:xfrm>
                    <a:prstGeom prst="roundRect">
                      <a:avLst>
                        <a:gd name="adj" fmla="val 50000"/>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95" name="Shape 895"/>
                    <p:cNvSpPr/>
                    <p:nvPr/>
                  </p:nvSpPr>
                  <p:spPr>
                    <a:xfrm>
                      <a:off x="3450260" y="5383273"/>
                      <a:ext cx="161925" cy="37784"/>
                    </a:xfrm>
                    <a:prstGeom prst="roundRect">
                      <a:avLst>
                        <a:gd name="adj" fmla="val 50000"/>
                      </a:avLst>
                    </a:prstGeom>
                    <a:solidFill>
                      <a:srgbClr val="A5264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96" name="Shape 896"/>
                    <p:cNvSpPr/>
                    <p:nvPr/>
                  </p:nvSpPr>
                  <p:spPr>
                    <a:xfrm>
                      <a:off x="3490967" y="5285019"/>
                      <a:ext cx="164811" cy="164811"/>
                    </a:xfrm>
                    <a:prstGeom prst="ellipse">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897" name="Shape 897"/>
                    <p:cNvSpPr/>
                    <p:nvPr/>
                  </p:nvSpPr>
                  <p:spPr>
                    <a:xfrm>
                      <a:off x="3484048" y="5281394"/>
                      <a:ext cx="173507" cy="173507"/>
                    </a:xfrm>
                    <a:custGeom>
                      <a:avLst/>
                      <a:gdLst/>
                      <a:ahLst/>
                      <a:cxnLst/>
                      <a:rect l="0" t="0" r="0" b="0"/>
                      <a:pathLst>
                        <a:path w="120000" h="120000" extrusionOk="0">
                          <a:moveTo>
                            <a:pt x="109984" y="69047"/>
                          </a:moveTo>
                          <a:lnTo>
                            <a:pt x="109984" y="69047"/>
                          </a:lnTo>
                          <a:cubicBezTo>
                            <a:pt x="105435" y="94178"/>
                            <a:pt x="82935" y="112024"/>
                            <a:pt x="57429" y="110732"/>
                          </a:cubicBezTo>
                          <a:cubicBezTo>
                            <a:pt x="31923" y="109439"/>
                            <a:pt x="11341" y="89410"/>
                            <a:pt x="9356" y="63949"/>
                          </a:cubicBezTo>
                          <a:cubicBezTo>
                            <a:pt x="7371" y="38487"/>
                            <a:pt x="24598" y="15510"/>
                            <a:pt x="49596" y="10279"/>
                          </a:cubicBezTo>
                          <a:cubicBezTo>
                            <a:pt x="74594" y="5048"/>
                            <a:pt x="99588" y="19191"/>
                            <a:pt x="107978" y="43313"/>
                          </a:cubicBezTo>
                          <a:lnTo>
                            <a:pt x="116432" y="43217"/>
                          </a:lnTo>
                          <a:lnTo>
                            <a:pt x="100217" y="59544"/>
                          </a:lnTo>
                          <a:lnTo>
                            <a:pt x="76875" y="43665"/>
                          </a:lnTo>
                          <a:lnTo>
                            <a:pt x="84678" y="43576"/>
                          </a:lnTo>
                          <a:cubicBezTo>
                            <a:pt x="76814" y="31758"/>
                            <a:pt x="61675" y="27175"/>
                            <a:pt x="48576" y="32645"/>
                          </a:cubicBezTo>
                          <a:cubicBezTo>
                            <a:pt x="35476" y="38116"/>
                            <a:pt x="28094" y="52105"/>
                            <a:pt x="30971" y="66006"/>
                          </a:cubicBezTo>
                          <a:cubicBezTo>
                            <a:pt x="33847" y="79908"/>
                            <a:pt x="46175" y="89818"/>
                            <a:pt x="60370" y="89641"/>
                          </a:cubicBezTo>
                          <a:cubicBezTo>
                            <a:pt x="74564" y="89464"/>
                            <a:pt x="86641" y="79248"/>
                            <a:pt x="89169" y="65280"/>
                          </a:cubicBezTo>
                          <a:close/>
                        </a:path>
                      </a:pathLst>
                    </a:cu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grpSp>
            <p:grpSp>
              <p:nvGrpSpPr>
                <p:cNvPr id="898" name="Shape 898"/>
                <p:cNvGrpSpPr/>
                <p:nvPr/>
              </p:nvGrpSpPr>
              <p:grpSpPr>
                <a:xfrm>
                  <a:off x="4046962" y="4482155"/>
                  <a:ext cx="456107" cy="317803"/>
                  <a:chOff x="6582329" y="4759517"/>
                  <a:chExt cx="607080" cy="422995"/>
                </a:xfrm>
              </p:grpSpPr>
              <p:sp>
                <p:nvSpPr>
                  <p:cNvPr id="899" name="Shape 899"/>
                  <p:cNvSpPr/>
                  <p:nvPr/>
                </p:nvSpPr>
                <p:spPr>
                  <a:xfrm>
                    <a:off x="6582329" y="4759517"/>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A52641"/>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900" name="Shape 900"/>
                  <p:cNvSpPr/>
                  <p:nvPr/>
                </p:nvSpPr>
                <p:spPr>
                  <a:xfrm>
                    <a:off x="6757550" y="5031332"/>
                    <a:ext cx="238292"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901" name="Shape 901"/>
                  <p:cNvGrpSpPr/>
                  <p:nvPr/>
                </p:nvGrpSpPr>
                <p:grpSpPr>
                  <a:xfrm>
                    <a:off x="6758068" y="4950336"/>
                    <a:ext cx="217867" cy="232176"/>
                    <a:chOff x="6313026" y="5028147"/>
                    <a:chExt cx="289981" cy="309027"/>
                  </a:xfrm>
                </p:grpSpPr>
                <p:sp>
                  <p:nvSpPr>
                    <p:cNvPr id="902" name="Shape 902"/>
                    <p:cNvSpPr/>
                    <p:nvPr/>
                  </p:nvSpPr>
                  <p:spPr>
                    <a:xfrm>
                      <a:off x="6313026"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03" name="Shape 903"/>
                    <p:cNvSpPr/>
                    <p:nvPr/>
                  </p:nvSpPr>
                  <p:spPr>
                    <a:xfrm>
                      <a:off x="6418330"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04" name="Shape 904"/>
                    <p:cNvSpPr/>
                    <p:nvPr/>
                  </p:nvSpPr>
                  <p:spPr>
                    <a:xfrm>
                      <a:off x="6523632"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905" name="Shape 905"/>
                    <p:cNvCxnSpPr/>
                    <p:nvPr/>
                  </p:nvCxnSpPr>
                  <p:spPr>
                    <a:xfrm>
                      <a:off x="6352666" y="5328707"/>
                      <a:ext cx="221289" cy="0"/>
                    </a:xfrm>
                    <a:prstGeom prst="straightConnector1">
                      <a:avLst/>
                    </a:prstGeom>
                    <a:noFill/>
                    <a:ln w="19050" cap="flat" cmpd="sng">
                      <a:solidFill>
                        <a:schemeClr val="accent5"/>
                      </a:solidFill>
                      <a:prstDash val="solid"/>
                      <a:miter/>
                      <a:headEnd type="none" w="med" len="med"/>
                      <a:tailEnd type="none" w="med" len="med"/>
                    </a:ln>
                  </p:spPr>
                </p:cxnSp>
                <p:cxnSp>
                  <p:nvCxnSpPr>
                    <p:cNvPr id="906" name="Shape 906"/>
                    <p:cNvCxnSpPr/>
                    <p:nvPr/>
                  </p:nvCxnSpPr>
                  <p:spPr>
                    <a:xfrm flipH="1">
                      <a:off x="6353175" y="5118100"/>
                      <a:ext cx="69" cy="219075"/>
                    </a:xfrm>
                    <a:prstGeom prst="straightConnector1">
                      <a:avLst/>
                    </a:prstGeom>
                    <a:noFill/>
                    <a:ln w="19050" cap="flat" cmpd="sng">
                      <a:solidFill>
                        <a:schemeClr val="accent5"/>
                      </a:solidFill>
                      <a:prstDash val="solid"/>
                      <a:miter/>
                      <a:headEnd type="none" w="med" len="med"/>
                      <a:tailEnd type="none" w="med" len="med"/>
                    </a:ln>
                  </p:spPr>
                </p:cxnSp>
                <p:cxnSp>
                  <p:nvCxnSpPr>
                    <p:cNvPr id="907" name="Shape 907"/>
                    <p:cNvCxnSpPr>
                      <a:stCxn id="908" idx="3"/>
                    </p:cNvCxnSpPr>
                    <p:nvPr/>
                  </p:nvCxnSpPr>
                  <p:spPr>
                    <a:xfrm>
                      <a:off x="6461193" y="5065176"/>
                      <a:ext cx="0" cy="271500"/>
                    </a:xfrm>
                    <a:prstGeom prst="straightConnector1">
                      <a:avLst/>
                    </a:prstGeom>
                    <a:noFill/>
                    <a:ln w="19050" cap="flat" cmpd="sng">
                      <a:solidFill>
                        <a:schemeClr val="accent5"/>
                      </a:solidFill>
                      <a:prstDash val="solid"/>
                      <a:miter/>
                      <a:headEnd type="none" w="med" len="med"/>
                      <a:tailEnd type="none" w="med" len="med"/>
                    </a:ln>
                  </p:spPr>
                </p:cxnSp>
                <p:cxnSp>
                  <p:nvCxnSpPr>
                    <p:cNvPr id="909" name="Shape 909"/>
                    <p:cNvCxnSpPr/>
                    <p:nvPr/>
                  </p:nvCxnSpPr>
                  <p:spPr>
                    <a:xfrm flipH="1">
                      <a:off x="6565899" y="5118100"/>
                      <a:ext cx="69" cy="219075"/>
                    </a:xfrm>
                    <a:prstGeom prst="straightConnector1">
                      <a:avLst/>
                    </a:prstGeom>
                    <a:noFill/>
                    <a:ln w="19050" cap="flat" cmpd="sng">
                      <a:solidFill>
                        <a:schemeClr val="accent5"/>
                      </a:solidFill>
                      <a:prstDash val="solid"/>
                      <a:miter/>
                      <a:headEnd type="none" w="med" len="med"/>
                      <a:tailEnd type="none" w="med" len="med"/>
                    </a:ln>
                  </p:spPr>
                </p:cxnSp>
                <p:sp>
                  <p:nvSpPr>
                    <p:cNvPr id="908" name="Shape 908"/>
                    <p:cNvSpPr/>
                    <p:nvPr/>
                  </p:nvSpPr>
                  <p:spPr>
                    <a:xfrm rot="5400000">
                      <a:off x="6442678" y="4972098"/>
                      <a:ext cx="37028" cy="149128"/>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910" name="Shape 910"/>
                    <p:cNvCxnSpPr/>
                    <p:nvPr/>
                  </p:nvCxnSpPr>
                  <p:spPr>
                    <a:xfrm flipH="1">
                      <a:off x="6340476" y="5040848"/>
                      <a:ext cx="98492" cy="99476"/>
                    </a:xfrm>
                    <a:prstGeom prst="straightConnector1">
                      <a:avLst/>
                    </a:prstGeom>
                    <a:noFill/>
                    <a:ln w="19050" cap="flat" cmpd="sng">
                      <a:solidFill>
                        <a:schemeClr val="accent5"/>
                      </a:solidFill>
                      <a:prstDash val="solid"/>
                      <a:miter/>
                      <a:headEnd type="none" w="med" len="med"/>
                      <a:tailEnd type="none" w="med" len="med"/>
                    </a:ln>
                  </p:spPr>
                </p:cxnSp>
                <p:cxnSp>
                  <p:nvCxnSpPr>
                    <p:cNvPr id="911" name="Shape 911"/>
                    <p:cNvCxnSpPr/>
                    <p:nvPr/>
                  </p:nvCxnSpPr>
                  <p:spPr>
                    <a:xfrm rot="-5400000" flipH="1">
                      <a:off x="6477000" y="5040847"/>
                      <a:ext cx="98492" cy="99476"/>
                    </a:xfrm>
                    <a:prstGeom prst="straightConnector1">
                      <a:avLst/>
                    </a:prstGeom>
                    <a:noFill/>
                    <a:ln w="19050" cap="flat" cmpd="sng">
                      <a:solidFill>
                        <a:schemeClr val="accent5"/>
                      </a:solidFill>
                      <a:prstDash val="solid"/>
                      <a:miter/>
                      <a:headEnd type="none" w="med" len="med"/>
                      <a:tailEnd type="none" w="med" len="med"/>
                    </a:ln>
                  </p:spPr>
                </p:cxnSp>
              </p:grpSp>
            </p:grpSp>
            <p:grpSp>
              <p:nvGrpSpPr>
                <p:cNvPr id="912" name="Shape 912"/>
                <p:cNvGrpSpPr/>
                <p:nvPr/>
              </p:nvGrpSpPr>
              <p:grpSpPr>
                <a:xfrm>
                  <a:off x="5180011" y="4511930"/>
                  <a:ext cx="456107" cy="317803"/>
                  <a:chOff x="6582329" y="4759517"/>
                  <a:chExt cx="607080" cy="422995"/>
                </a:xfrm>
              </p:grpSpPr>
              <p:sp>
                <p:nvSpPr>
                  <p:cNvPr id="913" name="Shape 913"/>
                  <p:cNvSpPr/>
                  <p:nvPr/>
                </p:nvSpPr>
                <p:spPr>
                  <a:xfrm>
                    <a:off x="6582329" y="4759517"/>
                    <a:ext cx="607080" cy="368716"/>
                  </a:xfrm>
                  <a:custGeom>
                    <a:avLst/>
                    <a:gdLst/>
                    <a:ahLst/>
                    <a:cxnLst/>
                    <a:rect l="0" t="0" r="0" b="0"/>
                    <a:pathLst>
                      <a:path w="120000" h="120000" extrusionOk="0">
                        <a:moveTo>
                          <a:pt x="46230" y="9230"/>
                        </a:moveTo>
                        <a:lnTo>
                          <a:pt x="46230" y="9230"/>
                        </a:lnTo>
                        <a:cubicBezTo>
                          <a:pt x="49966" y="9230"/>
                          <a:pt x="52760" y="10781"/>
                          <a:pt x="55569" y="13858"/>
                        </a:cubicBezTo>
                        <a:cubicBezTo>
                          <a:pt x="57437" y="15384"/>
                          <a:pt x="59305" y="16147"/>
                          <a:pt x="61158" y="16147"/>
                        </a:cubicBezTo>
                        <a:cubicBezTo>
                          <a:pt x="62562" y="16147"/>
                          <a:pt x="63488" y="16147"/>
                          <a:pt x="64430" y="15384"/>
                        </a:cubicBezTo>
                        <a:cubicBezTo>
                          <a:pt x="65819" y="14621"/>
                          <a:pt x="67224" y="13858"/>
                          <a:pt x="68629" y="13858"/>
                        </a:cubicBezTo>
                        <a:cubicBezTo>
                          <a:pt x="73290" y="13858"/>
                          <a:pt x="77504" y="17698"/>
                          <a:pt x="78894" y="22301"/>
                        </a:cubicBezTo>
                        <a:cubicBezTo>
                          <a:pt x="80762" y="27692"/>
                          <a:pt x="84034" y="28455"/>
                          <a:pt x="85438" y="29243"/>
                        </a:cubicBezTo>
                        <a:cubicBezTo>
                          <a:pt x="88711" y="30006"/>
                          <a:pt x="91968" y="33846"/>
                          <a:pt x="94314" y="40000"/>
                        </a:cubicBezTo>
                        <a:cubicBezTo>
                          <a:pt x="96182" y="45390"/>
                          <a:pt x="99439" y="48467"/>
                          <a:pt x="103175" y="49230"/>
                        </a:cubicBezTo>
                        <a:cubicBezTo>
                          <a:pt x="109719" y="51544"/>
                          <a:pt x="114381" y="60012"/>
                          <a:pt x="114381" y="70744"/>
                        </a:cubicBezTo>
                        <a:cubicBezTo>
                          <a:pt x="114381" y="79975"/>
                          <a:pt x="110183" y="88443"/>
                          <a:pt x="104579" y="91520"/>
                        </a:cubicBezTo>
                        <a:cubicBezTo>
                          <a:pt x="102711" y="91520"/>
                          <a:pt x="99439" y="93833"/>
                          <a:pt x="97571" y="96910"/>
                        </a:cubicBezTo>
                        <a:cubicBezTo>
                          <a:pt x="92909" y="103064"/>
                          <a:pt x="88233" y="106141"/>
                          <a:pt x="82629" y="106141"/>
                        </a:cubicBezTo>
                        <a:cubicBezTo>
                          <a:pt x="79835" y="106141"/>
                          <a:pt x="76563" y="105353"/>
                          <a:pt x="73769" y="103827"/>
                        </a:cubicBezTo>
                        <a:cubicBezTo>
                          <a:pt x="72827" y="103064"/>
                          <a:pt x="70960" y="102276"/>
                          <a:pt x="68629" y="102276"/>
                        </a:cubicBezTo>
                        <a:cubicBezTo>
                          <a:pt x="65819" y="102276"/>
                          <a:pt x="63488" y="103827"/>
                          <a:pt x="61621" y="105353"/>
                        </a:cubicBezTo>
                        <a:cubicBezTo>
                          <a:pt x="57900" y="109218"/>
                          <a:pt x="54165" y="110744"/>
                          <a:pt x="50429" y="110744"/>
                        </a:cubicBezTo>
                        <a:cubicBezTo>
                          <a:pt x="46230" y="110744"/>
                          <a:pt x="42495" y="109218"/>
                          <a:pt x="39223" y="105353"/>
                        </a:cubicBezTo>
                        <a:cubicBezTo>
                          <a:pt x="37355" y="103064"/>
                          <a:pt x="34561" y="102276"/>
                          <a:pt x="31751" y="102276"/>
                        </a:cubicBezTo>
                        <a:cubicBezTo>
                          <a:pt x="31288" y="102276"/>
                          <a:pt x="31288" y="102276"/>
                          <a:pt x="30825" y="102276"/>
                        </a:cubicBezTo>
                        <a:cubicBezTo>
                          <a:pt x="29884" y="102276"/>
                          <a:pt x="29420" y="102276"/>
                          <a:pt x="28957" y="102276"/>
                        </a:cubicBezTo>
                        <a:cubicBezTo>
                          <a:pt x="27553" y="103064"/>
                          <a:pt x="26611" y="103064"/>
                          <a:pt x="25685" y="103064"/>
                        </a:cubicBezTo>
                        <a:cubicBezTo>
                          <a:pt x="14478" y="103064"/>
                          <a:pt x="5603" y="88443"/>
                          <a:pt x="5603" y="69981"/>
                        </a:cubicBezTo>
                        <a:cubicBezTo>
                          <a:pt x="5603" y="53070"/>
                          <a:pt x="13074" y="40000"/>
                          <a:pt x="22876" y="36923"/>
                        </a:cubicBezTo>
                        <a:cubicBezTo>
                          <a:pt x="27090" y="36160"/>
                          <a:pt x="29884" y="32320"/>
                          <a:pt x="31288" y="26166"/>
                        </a:cubicBezTo>
                        <a:cubicBezTo>
                          <a:pt x="33619" y="16147"/>
                          <a:pt x="39686" y="9230"/>
                          <a:pt x="46230" y="9230"/>
                        </a:cubicBezTo>
                        <a:lnTo>
                          <a:pt x="46230" y="0"/>
                        </a:lnTo>
                        <a:lnTo>
                          <a:pt x="46230" y="0"/>
                        </a:lnTo>
                        <a:cubicBezTo>
                          <a:pt x="36892" y="0"/>
                          <a:pt x="28957" y="9230"/>
                          <a:pt x="26148" y="23089"/>
                        </a:cubicBezTo>
                        <a:cubicBezTo>
                          <a:pt x="25685" y="24615"/>
                          <a:pt x="24744" y="27692"/>
                          <a:pt x="22413" y="28455"/>
                        </a:cubicBezTo>
                        <a:cubicBezTo>
                          <a:pt x="9802" y="30769"/>
                          <a:pt x="0" y="48467"/>
                          <a:pt x="0" y="69981"/>
                        </a:cubicBezTo>
                        <a:cubicBezTo>
                          <a:pt x="0" y="93046"/>
                          <a:pt x="11669" y="112295"/>
                          <a:pt x="25685" y="112295"/>
                        </a:cubicBezTo>
                        <a:cubicBezTo>
                          <a:pt x="27553" y="112295"/>
                          <a:pt x="29420" y="111507"/>
                          <a:pt x="31288" y="111507"/>
                        </a:cubicBezTo>
                        <a:lnTo>
                          <a:pt x="31751" y="111507"/>
                        </a:lnTo>
                        <a:cubicBezTo>
                          <a:pt x="33156" y="111507"/>
                          <a:pt x="35024" y="112295"/>
                          <a:pt x="35950" y="113058"/>
                        </a:cubicBezTo>
                        <a:cubicBezTo>
                          <a:pt x="40164" y="117661"/>
                          <a:pt x="44826" y="119975"/>
                          <a:pt x="50429" y="119975"/>
                        </a:cubicBezTo>
                        <a:cubicBezTo>
                          <a:pt x="55569" y="119975"/>
                          <a:pt x="60216" y="117661"/>
                          <a:pt x="64430" y="113821"/>
                        </a:cubicBezTo>
                        <a:cubicBezTo>
                          <a:pt x="65819" y="112295"/>
                          <a:pt x="67224" y="111507"/>
                          <a:pt x="68629" y="111507"/>
                        </a:cubicBezTo>
                        <a:cubicBezTo>
                          <a:pt x="70496" y="111507"/>
                          <a:pt x="71423" y="112295"/>
                          <a:pt x="71901" y="112295"/>
                        </a:cubicBezTo>
                        <a:cubicBezTo>
                          <a:pt x="76100" y="114584"/>
                          <a:pt x="79372" y="115372"/>
                          <a:pt x="82629" y="115372"/>
                        </a:cubicBezTo>
                        <a:cubicBezTo>
                          <a:pt x="90100" y="115372"/>
                          <a:pt x="96182" y="110744"/>
                          <a:pt x="100844" y="103827"/>
                        </a:cubicBezTo>
                        <a:cubicBezTo>
                          <a:pt x="102711" y="102276"/>
                          <a:pt x="105042" y="100750"/>
                          <a:pt x="105984" y="99987"/>
                        </a:cubicBezTo>
                        <a:cubicBezTo>
                          <a:pt x="113918" y="96910"/>
                          <a:pt x="119985" y="84603"/>
                          <a:pt x="119985" y="70744"/>
                        </a:cubicBezTo>
                        <a:cubicBezTo>
                          <a:pt x="119985" y="55384"/>
                          <a:pt x="112992" y="43076"/>
                          <a:pt x="104116" y="40763"/>
                        </a:cubicBezTo>
                        <a:cubicBezTo>
                          <a:pt x="103175" y="40000"/>
                          <a:pt x="100844" y="39236"/>
                          <a:pt x="98976" y="34609"/>
                        </a:cubicBezTo>
                        <a:cubicBezTo>
                          <a:pt x="96182" y="27692"/>
                          <a:pt x="91968" y="21538"/>
                          <a:pt x="86365" y="20012"/>
                        </a:cubicBezTo>
                        <a:cubicBezTo>
                          <a:pt x="84975" y="20012"/>
                          <a:pt x="84497" y="19224"/>
                          <a:pt x="84034" y="17698"/>
                        </a:cubicBezTo>
                        <a:cubicBezTo>
                          <a:pt x="81240" y="9230"/>
                          <a:pt x="75158" y="4627"/>
                          <a:pt x="68629" y="4627"/>
                        </a:cubicBezTo>
                        <a:cubicBezTo>
                          <a:pt x="66761" y="4627"/>
                          <a:pt x="64430" y="5390"/>
                          <a:pt x="62562" y="6916"/>
                        </a:cubicBezTo>
                        <a:cubicBezTo>
                          <a:pt x="62084" y="6916"/>
                          <a:pt x="61621" y="6916"/>
                          <a:pt x="61158" y="6916"/>
                        </a:cubicBezTo>
                        <a:cubicBezTo>
                          <a:pt x="60694" y="6916"/>
                          <a:pt x="59305" y="6916"/>
                          <a:pt x="58363" y="5390"/>
                        </a:cubicBezTo>
                        <a:cubicBezTo>
                          <a:pt x="55106" y="1550"/>
                          <a:pt x="50892" y="0"/>
                          <a:pt x="46230" y="0"/>
                        </a:cubicBezTo>
                        <a:lnTo>
                          <a:pt x="46230" y="9230"/>
                        </a:lnTo>
                      </a:path>
                    </a:pathLst>
                  </a:custGeom>
                  <a:solidFill>
                    <a:srgbClr val="A52641"/>
                  </a:solidFill>
                  <a:ln>
                    <a:noFill/>
                  </a:ln>
                </p:spPr>
                <p:txBody>
                  <a:bodyPr lIns="91425" tIns="45700" rIns="91425" bIns="45700" anchor="ctr" anchorCtr="0">
                    <a:noAutofit/>
                  </a:bodyPr>
                  <a:p>
                    <a:pPr marL="0" marR="0" lvl="0" indent="0" algn="l" rtl="0">
                      <a:spcBef>
                        <a:spcPts val="0"/>
                      </a:spcBef>
                      <a:buSzPct val="25000"/>
                      <a:buNone/>
                    </a:pPr>
                    <a:r>
                      <a:rPr lang="en-US" sz="1800">
                        <a:solidFill>
                          <a:srgbClr val="58595B"/>
                        </a:solidFill>
                        <a:latin typeface="Calibri" charset="0"/>
                        <a:ea typeface="Calibri" charset="0"/>
                        <a:cs typeface="Calibri" charset="0"/>
                        <a:sym typeface="Calibri" charset="0"/>
                      </a:rPr>
                      <a:t> </a:t>
                    </a:r>
                  </a:p>
                </p:txBody>
              </p:sp>
              <p:sp>
                <p:nvSpPr>
                  <p:cNvPr id="914" name="Shape 914"/>
                  <p:cNvSpPr/>
                  <p:nvPr/>
                </p:nvSpPr>
                <p:spPr>
                  <a:xfrm>
                    <a:off x="6757550" y="5031332"/>
                    <a:ext cx="238292" cy="137099"/>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915" name="Shape 915"/>
                  <p:cNvGrpSpPr/>
                  <p:nvPr/>
                </p:nvGrpSpPr>
                <p:grpSpPr>
                  <a:xfrm>
                    <a:off x="6758068" y="4950336"/>
                    <a:ext cx="217867" cy="232176"/>
                    <a:chOff x="6313026" y="5028147"/>
                    <a:chExt cx="289981" cy="309027"/>
                  </a:xfrm>
                </p:grpSpPr>
                <p:sp>
                  <p:nvSpPr>
                    <p:cNvPr id="916" name="Shape 916"/>
                    <p:cNvSpPr/>
                    <p:nvPr/>
                  </p:nvSpPr>
                  <p:spPr>
                    <a:xfrm>
                      <a:off x="6313026"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17" name="Shape 917"/>
                    <p:cNvSpPr/>
                    <p:nvPr/>
                  </p:nvSpPr>
                  <p:spPr>
                    <a:xfrm>
                      <a:off x="6418330"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18" name="Shape 918"/>
                    <p:cNvSpPr/>
                    <p:nvPr/>
                  </p:nvSpPr>
                  <p:spPr>
                    <a:xfrm>
                      <a:off x="6523632" y="5117042"/>
                      <a:ext cx="79376" cy="164040"/>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919" name="Shape 919"/>
                    <p:cNvCxnSpPr/>
                    <p:nvPr/>
                  </p:nvCxnSpPr>
                  <p:spPr>
                    <a:xfrm>
                      <a:off x="6352666" y="5328707"/>
                      <a:ext cx="221289" cy="0"/>
                    </a:xfrm>
                    <a:prstGeom prst="straightConnector1">
                      <a:avLst/>
                    </a:prstGeom>
                    <a:noFill/>
                    <a:ln w="19050" cap="flat" cmpd="sng">
                      <a:solidFill>
                        <a:schemeClr val="accent5"/>
                      </a:solidFill>
                      <a:prstDash val="solid"/>
                      <a:miter/>
                      <a:headEnd type="none" w="med" len="med"/>
                      <a:tailEnd type="none" w="med" len="med"/>
                    </a:ln>
                  </p:spPr>
                </p:cxnSp>
                <p:cxnSp>
                  <p:nvCxnSpPr>
                    <p:cNvPr id="920" name="Shape 920"/>
                    <p:cNvCxnSpPr/>
                    <p:nvPr/>
                  </p:nvCxnSpPr>
                  <p:spPr>
                    <a:xfrm flipH="1">
                      <a:off x="6353175" y="5118100"/>
                      <a:ext cx="69" cy="219075"/>
                    </a:xfrm>
                    <a:prstGeom prst="straightConnector1">
                      <a:avLst/>
                    </a:prstGeom>
                    <a:noFill/>
                    <a:ln w="19050" cap="flat" cmpd="sng">
                      <a:solidFill>
                        <a:schemeClr val="accent5"/>
                      </a:solidFill>
                      <a:prstDash val="solid"/>
                      <a:miter/>
                      <a:headEnd type="none" w="med" len="med"/>
                      <a:tailEnd type="none" w="med" len="med"/>
                    </a:ln>
                  </p:spPr>
                </p:cxnSp>
                <p:cxnSp>
                  <p:nvCxnSpPr>
                    <p:cNvPr id="921" name="Shape 921"/>
                    <p:cNvCxnSpPr>
                      <a:stCxn id="922" idx="3"/>
                    </p:cNvCxnSpPr>
                    <p:nvPr/>
                  </p:nvCxnSpPr>
                  <p:spPr>
                    <a:xfrm>
                      <a:off x="6461193" y="5065176"/>
                      <a:ext cx="0" cy="271500"/>
                    </a:xfrm>
                    <a:prstGeom prst="straightConnector1">
                      <a:avLst/>
                    </a:prstGeom>
                    <a:noFill/>
                    <a:ln w="19050" cap="flat" cmpd="sng">
                      <a:solidFill>
                        <a:schemeClr val="accent5"/>
                      </a:solidFill>
                      <a:prstDash val="solid"/>
                      <a:miter/>
                      <a:headEnd type="none" w="med" len="med"/>
                      <a:tailEnd type="none" w="med" len="med"/>
                    </a:ln>
                  </p:spPr>
                </p:cxnSp>
                <p:cxnSp>
                  <p:nvCxnSpPr>
                    <p:cNvPr id="923" name="Shape 923"/>
                    <p:cNvCxnSpPr/>
                    <p:nvPr/>
                  </p:nvCxnSpPr>
                  <p:spPr>
                    <a:xfrm flipH="1">
                      <a:off x="6565899" y="5118100"/>
                      <a:ext cx="69" cy="219075"/>
                    </a:xfrm>
                    <a:prstGeom prst="straightConnector1">
                      <a:avLst/>
                    </a:prstGeom>
                    <a:noFill/>
                    <a:ln w="19050" cap="flat" cmpd="sng">
                      <a:solidFill>
                        <a:schemeClr val="accent5"/>
                      </a:solidFill>
                      <a:prstDash val="solid"/>
                      <a:miter/>
                      <a:headEnd type="none" w="med" len="med"/>
                      <a:tailEnd type="none" w="med" len="med"/>
                    </a:ln>
                  </p:spPr>
                </p:cxnSp>
                <p:sp>
                  <p:nvSpPr>
                    <p:cNvPr id="922" name="Shape 922"/>
                    <p:cNvSpPr/>
                    <p:nvPr/>
                  </p:nvSpPr>
                  <p:spPr>
                    <a:xfrm rot="5400000">
                      <a:off x="6442678" y="4972098"/>
                      <a:ext cx="37028" cy="149128"/>
                    </a:xfrm>
                    <a:prstGeom prst="rect">
                      <a:avLst/>
                    </a:prstGeom>
                    <a:solidFill>
                      <a:schemeClr val="accent5"/>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cxnSp>
                  <p:nvCxnSpPr>
                    <p:cNvPr id="924" name="Shape 924"/>
                    <p:cNvCxnSpPr/>
                    <p:nvPr/>
                  </p:nvCxnSpPr>
                  <p:spPr>
                    <a:xfrm flipH="1">
                      <a:off x="6340476" y="5040848"/>
                      <a:ext cx="98492" cy="99476"/>
                    </a:xfrm>
                    <a:prstGeom prst="straightConnector1">
                      <a:avLst/>
                    </a:prstGeom>
                    <a:noFill/>
                    <a:ln w="19050" cap="flat" cmpd="sng">
                      <a:solidFill>
                        <a:schemeClr val="accent5"/>
                      </a:solidFill>
                      <a:prstDash val="solid"/>
                      <a:miter/>
                      <a:headEnd type="none" w="med" len="med"/>
                      <a:tailEnd type="none" w="med" len="med"/>
                    </a:ln>
                  </p:spPr>
                </p:cxnSp>
                <p:cxnSp>
                  <p:nvCxnSpPr>
                    <p:cNvPr id="925" name="Shape 925"/>
                    <p:cNvCxnSpPr/>
                    <p:nvPr/>
                  </p:nvCxnSpPr>
                  <p:spPr>
                    <a:xfrm rot="-5400000" flipH="1">
                      <a:off x="6477000" y="5040847"/>
                      <a:ext cx="98492" cy="99476"/>
                    </a:xfrm>
                    <a:prstGeom prst="straightConnector1">
                      <a:avLst/>
                    </a:prstGeom>
                    <a:noFill/>
                    <a:ln w="19050" cap="flat" cmpd="sng">
                      <a:solidFill>
                        <a:schemeClr val="accent5"/>
                      </a:solidFill>
                      <a:prstDash val="solid"/>
                      <a:miter/>
                      <a:headEnd type="none" w="med" len="med"/>
                      <a:tailEnd type="none" w="med" len="med"/>
                    </a:ln>
                  </p:spPr>
                </p:cxnSp>
              </p:grpSp>
            </p:grpSp>
            <p:sp>
              <p:nvSpPr>
                <p:cNvPr id="926" name="Shape 926"/>
                <p:cNvSpPr/>
                <p:nvPr/>
              </p:nvSpPr>
              <p:spPr>
                <a:xfrm>
                  <a:off x="5301626" y="4646862"/>
                  <a:ext cx="187157" cy="229936"/>
                </a:xfrm>
                <a:prstGeom prst="rect">
                  <a:avLst/>
                </a:prstGeom>
                <a:solidFill>
                  <a:schemeClr val="lt1"/>
                </a:solidFill>
                <a:ln>
                  <a:noFill/>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nvGrpSpPr>
                <p:cNvPr id="927" name="Shape 927"/>
                <p:cNvGrpSpPr/>
                <p:nvPr/>
              </p:nvGrpSpPr>
              <p:grpSpPr>
                <a:xfrm>
                  <a:off x="5305227" y="4644189"/>
                  <a:ext cx="155839" cy="194499"/>
                  <a:chOff x="3411626" y="3692357"/>
                  <a:chExt cx="344901" cy="430462"/>
                </a:xfrm>
              </p:grpSpPr>
              <p:sp>
                <p:nvSpPr>
                  <p:cNvPr id="928" name="Shape 928"/>
                  <p:cNvSpPr/>
                  <p:nvPr/>
                </p:nvSpPr>
                <p:spPr>
                  <a:xfrm>
                    <a:off x="3411626" y="3769892"/>
                    <a:ext cx="303560" cy="101183"/>
                  </a:xfrm>
                  <a:prstGeom prst="roundRect">
                    <a:avLst>
                      <a:gd name="adj" fmla="val 16667"/>
                    </a:avLst>
                  </a:prstGeom>
                  <a:solidFill>
                    <a:schemeClr val="accent5"/>
                  </a:solidFill>
                  <a:ln w="25400" cap="flat" cmpd="sng">
                    <a:solidFill>
                      <a:schemeClr val="lt1"/>
                    </a:solidFill>
                    <a:prstDash val="solid"/>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29" name="Shape 929"/>
                  <p:cNvSpPr/>
                  <p:nvPr/>
                </p:nvSpPr>
                <p:spPr>
                  <a:xfrm>
                    <a:off x="3427664" y="3842082"/>
                    <a:ext cx="328863" cy="280737"/>
                  </a:xfrm>
                  <a:prstGeom prst="roundRect">
                    <a:avLst>
                      <a:gd name="adj" fmla="val 16667"/>
                    </a:avLst>
                  </a:prstGeom>
                  <a:solidFill>
                    <a:schemeClr val="accent5"/>
                  </a:solidFill>
                  <a:ln w="15875" cap="flat" cmpd="sng">
                    <a:solidFill>
                      <a:schemeClr val="lt1"/>
                    </a:solidFill>
                    <a:prstDash val="solid"/>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sp>
                <p:nvSpPr>
                  <p:cNvPr id="930" name="Shape 930"/>
                  <p:cNvSpPr/>
                  <p:nvPr/>
                </p:nvSpPr>
                <p:spPr>
                  <a:xfrm>
                    <a:off x="3411630" y="3692357"/>
                    <a:ext cx="303560" cy="101183"/>
                  </a:xfrm>
                  <a:prstGeom prst="roundRect">
                    <a:avLst>
                      <a:gd name="adj" fmla="val 16667"/>
                    </a:avLst>
                  </a:prstGeom>
                  <a:solidFill>
                    <a:schemeClr val="accent5"/>
                  </a:solidFill>
                  <a:ln w="25400" cap="flat" cmpd="sng">
                    <a:solidFill>
                      <a:schemeClr val="lt1"/>
                    </a:solidFill>
                    <a:prstDash val="solid"/>
                    <a:miter/>
                    <a:headEnd type="none" w="med" len="med"/>
                    <a:tailEnd type="none" w="med" len="med"/>
                  </a:ln>
                </p:spPr>
                <p:txBody>
                  <a:bodyPr lIns="91425" tIns="45700" rIns="91425" bIns="45700" anchor="ctr" anchorCtr="0">
                    <a:noAutofit/>
                  </a:bodyPr>
                  <a:p>
                    <a:pPr marL="0" marR="0" lvl="0" indent="0" algn="ctr" rtl="0">
                      <a:lnSpc>
                        <a:spcPct val="90000"/>
                      </a:lnSpc>
                      <a:spcBef>
                        <a:spcPts val="0"/>
                      </a:spcBef>
                      <a:buNone/>
                    </a:pPr>
                    <a:endParaRPr sz="1800">
                      <a:solidFill>
                        <a:srgbClr val="FFFFFF"/>
                      </a:solidFill>
                      <a:latin typeface="Calibri" charset="0"/>
                      <a:ea typeface="Calibri" charset="0"/>
                      <a:cs typeface="Calibri" charset="0"/>
                      <a:sym typeface="Calibri" charset="0"/>
                    </a:endParaRPr>
                  </a:p>
                </p:txBody>
              </p:sp>
            </p:grpSp>
            <p:sp>
              <p:nvSpPr>
                <p:cNvPr id="931" name="Shape 931"/>
                <p:cNvSpPr txBox="1"/>
                <p:nvPr/>
              </p:nvSpPr>
              <p:spPr>
                <a:xfrm>
                  <a:off x="5358776" y="4731217"/>
                  <a:ext cx="281939" cy="129540"/>
                </a:xfrm>
                <a:prstGeom prst="rect">
                  <a:avLst/>
                </a:prstGeom>
                <a:noFill/>
                <a:ln>
                  <a:noFill/>
                </a:ln>
              </p:spPr>
              <p:txBody>
                <a:bodyPr lIns="0" tIns="0" rIns="0" bIns="0" anchor="t" anchorCtr="0">
                  <a:noAutofit/>
                </a:bodyPr>
                <a:p>
                  <a:pPr marL="0" marR="0" lvl="0" indent="0" algn="l" rtl="0">
                    <a:lnSpc>
                      <a:spcPct val="90000"/>
                    </a:lnSpc>
                    <a:spcBef>
                      <a:spcPts val="0"/>
                    </a:spcBef>
                    <a:buSzPct val="25000"/>
                    <a:buNone/>
                  </a:pPr>
                  <a:r>
                    <a:rPr lang="en-US" sz="700">
                      <a:solidFill>
                        <a:srgbClr val="FFFFFF"/>
                      </a:solidFill>
                      <a:latin typeface="Calibri" charset="0"/>
                      <a:ea typeface="Calibri" charset="0"/>
                      <a:cs typeface="Calibri" charset="0"/>
                      <a:sym typeface="Calibri" charset="0"/>
                    </a:rPr>
                    <a:t>B</a:t>
                  </a:r>
                </a:p>
              </p:txBody>
            </p:sp>
          </p:grpSp>
        </p:grpSp>
        <p:sp>
          <p:nvSpPr>
            <p:cNvPr id="932" name="Shape 932"/>
            <p:cNvSpPr/>
            <p:nvPr/>
          </p:nvSpPr>
          <p:spPr>
            <a:xfrm>
              <a:off x="648168" y="5436914"/>
              <a:ext cx="11075795" cy="532436"/>
            </a:xfrm>
            <a:prstGeom prst="rect">
              <a:avLst/>
            </a:prstGeom>
            <a:solidFill>
              <a:srgbClr val="253845"/>
            </a:solidFill>
            <a:ln>
              <a:noFill/>
            </a:ln>
          </p:spPr>
          <p:txBody>
            <a:bodyPr lIns="91425" tIns="45700" rIns="91425" bIns="45700" anchor="ctr" anchorCtr="0">
              <a:noAutofit/>
            </a:bodyPr>
            <a:p>
              <a:pPr marL="0" marR="0" lvl="0" indent="0" algn="ctr" rtl="0">
                <a:lnSpc>
                  <a:spcPct val="90000"/>
                </a:lnSpc>
                <a:spcBef>
                  <a:spcPts val="0"/>
                </a:spcBef>
                <a:buSzPct val="25000"/>
                <a:buNone/>
              </a:pPr>
              <a:r>
                <a:rPr lang="en-US" sz="1800">
                  <a:solidFill>
                    <a:srgbClr val="FFFFFF"/>
                  </a:solidFill>
                  <a:latin typeface="Calibri" charset="0"/>
                  <a:ea typeface="Calibri" charset="0"/>
                  <a:cs typeface="Calibri" charset="0"/>
                  <a:sym typeface="Calibri" charset="0"/>
                </a:rPr>
                <a:t>Global Infrastructure (29 Regions WW)</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x-none" altLang="en-US"/>
              <a:t>Container Native Application Development Platform</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12" name="Picture 11"/>
          <p:cNvPicPr>
            <a:picLocks noChangeAspect="1"/>
          </p:cNvPicPr>
          <p:nvPr/>
        </p:nvPicPr>
        <p:blipFill>
          <a:blip r:embed="rId1"/>
          <a:stretch>
            <a:fillRect/>
          </a:stretch>
        </p:blipFill>
        <p:spPr>
          <a:xfrm>
            <a:off x="931202" y="5528683"/>
            <a:ext cx="885494" cy="610525"/>
          </a:xfrm>
          <a:prstGeom prst="rect">
            <a:avLst/>
          </a:prstGeom>
        </p:spPr>
      </p:pic>
      <p:pic>
        <p:nvPicPr>
          <p:cNvPr id="7" name="Picture 6"/>
          <p:cNvPicPr>
            <a:picLocks noChangeAspect="1"/>
          </p:cNvPicPr>
          <p:nvPr/>
        </p:nvPicPr>
        <p:blipFill>
          <a:blip r:embed="rId2" cstate="screen"/>
          <a:stretch>
            <a:fillRect/>
          </a:stretch>
        </p:blipFill>
        <p:spPr>
          <a:xfrm>
            <a:off x="1812492" y="2587861"/>
            <a:ext cx="9090819" cy="2708929"/>
          </a:xfrm>
          <a:prstGeom prst="rect">
            <a:avLst/>
          </a:prstGeom>
        </p:spPr>
      </p:pic>
      <p:sp>
        <p:nvSpPr>
          <p:cNvPr id="8" name="Rectangle 7"/>
          <p:cNvSpPr/>
          <p:nvPr/>
        </p:nvSpPr>
        <p:spPr>
          <a:xfrm>
            <a:off x="1921543" y="5462163"/>
            <a:ext cx="887852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eaLnBrk="0" fontAlgn="base" hangingPunct="0">
              <a:lnSpc>
                <a:spcPct val="90000"/>
              </a:lnSpc>
              <a:spcBef>
                <a:spcPct val="0"/>
              </a:spcBef>
              <a:spcAft>
                <a:spcPct val="0"/>
              </a:spcAft>
            </a:pPr>
            <a:endParaRPr lang="en-US">
              <a:solidFill>
                <a:srgbClr val="FFFFFF"/>
              </a:solidFill>
            </a:endParaRPr>
          </a:p>
        </p:txBody>
      </p:sp>
      <p:grpSp>
        <p:nvGrpSpPr>
          <p:cNvPr id="9" name="Group 8"/>
          <p:cNvGrpSpPr/>
          <p:nvPr/>
        </p:nvGrpSpPr>
        <p:grpSpPr>
          <a:xfrm>
            <a:off x="3268061" y="5495152"/>
            <a:ext cx="6297294" cy="450873"/>
            <a:chOff x="-145520" y="5403270"/>
            <a:chExt cx="6297294" cy="450873"/>
          </a:xfrm>
        </p:grpSpPr>
        <p:sp>
          <p:nvSpPr>
            <p:cNvPr id="10" name="Rectangle 9"/>
            <p:cNvSpPr/>
            <p:nvPr/>
          </p:nvSpPr>
          <p:spPr>
            <a:xfrm>
              <a:off x="1945470" y="5403270"/>
              <a:ext cx="2521716" cy="400110"/>
            </a:xfrm>
            <a:prstGeom prst="rect">
              <a:avLst/>
            </a:prstGeom>
          </p:spPr>
          <p:txBody>
            <a:bodyPr wrap="none">
              <a:spAutoFit/>
            </a:bodyPr>
            <a:p>
              <a:pPr algn="ctr" eaLnBrk="0" fontAlgn="base" hangingPunct="0">
                <a:spcBef>
                  <a:spcPct val="0"/>
                </a:spcBef>
                <a:spcAft>
                  <a:spcPct val="0"/>
                </a:spcAft>
              </a:pPr>
              <a:r>
                <a:rPr lang="en-US" sz="2000" dirty="0">
                  <a:solidFill>
                    <a:srgbClr val="5F5F5F"/>
                  </a:solidFill>
                  <a:latin typeface="Arial" charset="0"/>
                  <a:ea typeface="Arial" charset="0"/>
                  <a:cs typeface="Arial" charset="0"/>
                </a:rPr>
                <a:t>Managed  Kubernetes</a:t>
              </a:r>
            </a:p>
          </p:txBody>
        </p:sp>
        <p:pic>
          <p:nvPicPr>
            <p:cNvPr id="11" name="Picture 10"/>
            <p:cNvPicPr>
              <a:picLocks noChangeAspect="1"/>
            </p:cNvPicPr>
            <p:nvPr/>
          </p:nvPicPr>
          <p:blipFill>
            <a:blip r:embed="rId3" cstate="screen"/>
            <a:stretch>
              <a:fillRect/>
            </a:stretch>
          </p:blipFill>
          <p:spPr>
            <a:xfrm>
              <a:off x="-145520" y="5410200"/>
              <a:ext cx="433917" cy="433917"/>
            </a:xfrm>
            <a:prstGeom prst="rect">
              <a:avLst/>
            </a:prstGeom>
          </p:spPr>
        </p:pic>
        <p:pic>
          <p:nvPicPr>
            <p:cNvPr id="13" name="Picture 12"/>
            <p:cNvPicPr>
              <a:picLocks noChangeAspect="1"/>
            </p:cNvPicPr>
            <p:nvPr/>
          </p:nvPicPr>
          <p:blipFill>
            <a:blip r:embed="rId3" cstate="screen"/>
            <a:stretch>
              <a:fillRect/>
            </a:stretch>
          </p:blipFill>
          <p:spPr>
            <a:xfrm>
              <a:off x="5717857" y="5420226"/>
              <a:ext cx="433917" cy="433917"/>
            </a:xfrm>
            <a:prstGeom prst="rect">
              <a:avLst/>
            </a:prstGeom>
          </p:spPr>
        </p:pic>
      </p:grpSp>
      <p:sp>
        <p:nvSpPr>
          <p:cNvPr id="14" name="Rectangle 13"/>
          <p:cNvSpPr/>
          <p:nvPr/>
        </p:nvSpPr>
        <p:spPr>
          <a:xfrm>
            <a:off x="7880766" y="2002541"/>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eaLnBrk="0" fontAlgn="base" hangingPunct="0">
              <a:lnSpc>
                <a:spcPct val="90000"/>
              </a:lnSpc>
              <a:spcBef>
                <a:spcPct val="0"/>
              </a:spcBef>
              <a:spcAft>
                <a:spcPct val="0"/>
              </a:spcAft>
            </a:pPr>
            <a:r>
              <a:rPr lang="en-US">
                <a:solidFill>
                  <a:srgbClr val="5F5F5F"/>
                </a:solidFill>
              </a:rPr>
              <a:t>         Open Service Broker</a:t>
            </a:r>
          </a:p>
        </p:txBody>
      </p:sp>
      <p:pic>
        <p:nvPicPr>
          <p:cNvPr id="15" name="Picture 14"/>
          <p:cNvPicPr>
            <a:picLocks noChangeAspect="1"/>
          </p:cNvPicPr>
          <p:nvPr/>
        </p:nvPicPr>
        <p:blipFill>
          <a:blip r:embed="rId3" cstate="screen"/>
          <a:stretch>
            <a:fillRect/>
          </a:stretch>
        </p:blipFill>
        <p:spPr>
          <a:xfrm>
            <a:off x="8032517" y="2043190"/>
            <a:ext cx="433917" cy="433917"/>
          </a:xfrm>
          <a:prstGeom prst="rect">
            <a:avLst/>
          </a:prstGeom>
        </p:spPr>
      </p:pic>
      <p:pic>
        <p:nvPicPr>
          <p:cNvPr id="16" name="Picture 15"/>
          <p:cNvPicPr>
            <a:picLocks noChangeAspect="1"/>
          </p:cNvPicPr>
          <p:nvPr/>
        </p:nvPicPr>
        <p:blipFill>
          <a:blip r:embed="rId4" cstate="screen"/>
          <a:stretch>
            <a:fillRect/>
          </a:stretch>
        </p:blipFill>
        <p:spPr>
          <a:xfrm>
            <a:off x="2220873" y="2106314"/>
            <a:ext cx="700088" cy="287536"/>
          </a:xfrm>
          <a:prstGeom prst="rect">
            <a:avLst/>
          </a:prstGeom>
        </p:spPr>
      </p:pic>
      <p:pic>
        <p:nvPicPr>
          <p:cNvPr id="17" name="Picture 16"/>
          <p:cNvPicPr>
            <a:picLocks noChangeAspect="1"/>
          </p:cNvPicPr>
          <p:nvPr/>
        </p:nvPicPr>
        <p:blipFill>
          <a:blip r:embed="rId5" cstate="screen"/>
          <a:stretch>
            <a:fillRect/>
          </a:stretch>
        </p:blipFill>
        <p:spPr>
          <a:xfrm>
            <a:off x="5125430" y="2090374"/>
            <a:ext cx="595313" cy="332972"/>
          </a:xfrm>
          <a:prstGeom prst="rect">
            <a:avLst/>
          </a:prstGeom>
        </p:spPr>
      </p:pic>
      <p:sp>
        <p:nvSpPr>
          <p:cNvPr id="18" name="Rectangle 17"/>
          <p:cNvSpPr/>
          <p:nvPr/>
        </p:nvSpPr>
        <p:spPr>
          <a:xfrm>
            <a:off x="4904554" y="2002541"/>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eaLnBrk="0" fontAlgn="base" hangingPunct="0">
              <a:lnSpc>
                <a:spcPct val="90000"/>
              </a:lnSpc>
              <a:spcBef>
                <a:spcPct val="0"/>
              </a:spcBef>
              <a:spcAft>
                <a:spcPct val="0"/>
              </a:spcAft>
            </a:pPr>
            <a:r>
              <a:rPr lang="en-US">
                <a:solidFill>
                  <a:srgbClr val="5F5F5F"/>
                </a:solidFill>
              </a:rPr>
              <a:t>              Event Management</a:t>
            </a:r>
          </a:p>
        </p:txBody>
      </p:sp>
      <p:sp>
        <p:nvSpPr>
          <p:cNvPr id="19" name="Rectangle 18"/>
          <p:cNvSpPr/>
          <p:nvPr/>
        </p:nvSpPr>
        <p:spPr>
          <a:xfrm>
            <a:off x="1928342" y="2002541"/>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eaLnBrk="0" fontAlgn="base" hangingPunct="0">
              <a:lnSpc>
                <a:spcPct val="90000"/>
              </a:lnSpc>
              <a:spcBef>
                <a:spcPct val="0"/>
              </a:spcBef>
              <a:spcAft>
                <a:spcPct val="0"/>
              </a:spcAft>
            </a:pPr>
            <a:r>
              <a:rPr lang="en-US">
                <a:solidFill>
                  <a:srgbClr val="5F5F5F"/>
                </a:solidFill>
              </a:rPr>
              <a:t>                API Registry</a:t>
            </a:r>
          </a:p>
        </p:txBody>
      </p:sp>
      <p:pic>
        <p:nvPicPr>
          <p:cNvPr id="20" name="Picture 19"/>
          <p:cNvPicPr>
            <a:picLocks noChangeAspect="1"/>
          </p:cNvPicPr>
          <p:nvPr/>
        </p:nvPicPr>
        <p:blipFill>
          <a:blip r:embed="rId6" cstate="screen"/>
          <a:stretch>
            <a:fillRect/>
          </a:stretch>
        </p:blipFill>
        <p:spPr>
          <a:xfrm>
            <a:off x="1837468" y="1295400"/>
            <a:ext cx="9065844" cy="711423"/>
          </a:xfrm>
          <a:prstGeom prst="rect">
            <a:avLst/>
          </a:prstGeom>
        </p:spPr>
      </p:pic>
      <p:sp>
        <p:nvSpPr>
          <p:cNvPr id="21" name="Rectangle 20"/>
          <p:cNvSpPr/>
          <p:nvPr/>
        </p:nvSpPr>
        <p:spPr>
          <a:xfrm>
            <a:off x="8512985" y="1448202"/>
            <a:ext cx="452303" cy="215444"/>
          </a:xfrm>
          <a:prstGeom prst="rect">
            <a:avLst/>
          </a:prstGeom>
          <a:solidFill>
            <a:schemeClr val="bg1"/>
          </a:solidFill>
        </p:spPr>
        <p:txBody>
          <a:bodyPr wrap="none" lIns="0" tIns="0" bIns="0">
            <a:spAutoFit/>
          </a:bodyPr>
          <a:p>
            <a:pPr eaLnBrk="0" fontAlgn="base" hangingPunct="0">
              <a:spcBef>
                <a:spcPct val="0"/>
              </a:spcBef>
              <a:spcAft>
                <a:spcPct val="0"/>
              </a:spcAft>
            </a:pPr>
            <a:r>
              <a:rPr lang="en-US" sz="1400">
                <a:solidFill>
                  <a:srgbClr val="5F5F5F"/>
                </a:solidFill>
                <a:latin typeface="Arial" charset="0"/>
                <a:ea typeface="Arial" charset="0"/>
                <a:cs typeface="Arial" charset="0"/>
              </a:rPr>
              <a:t>Foo1</a:t>
            </a:r>
          </a:p>
        </p:txBody>
      </p:sp>
      <p:sp>
        <p:nvSpPr>
          <p:cNvPr id="22" name="Rectangle 21"/>
          <p:cNvSpPr/>
          <p:nvPr/>
        </p:nvSpPr>
        <p:spPr>
          <a:xfrm>
            <a:off x="10195244" y="1442337"/>
            <a:ext cx="452303" cy="215444"/>
          </a:xfrm>
          <a:prstGeom prst="rect">
            <a:avLst/>
          </a:prstGeom>
          <a:solidFill>
            <a:schemeClr val="bg1"/>
          </a:solidFill>
        </p:spPr>
        <p:txBody>
          <a:bodyPr wrap="none" lIns="0" tIns="0" bIns="0">
            <a:spAutoFit/>
          </a:bodyPr>
          <a:p>
            <a:pPr eaLnBrk="0" fontAlgn="base" hangingPunct="0">
              <a:spcBef>
                <a:spcPct val="0"/>
              </a:spcBef>
              <a:spcAft>
                <a:spcPct val="0"/>
              </a:spcAft>
            </a:pPr>
            <a:r>
              <a:rPr lang="en-US" sz="1400">
                <a:solidFill>
                  <a:srgbClr val="5F5F5F"/>
                </a:solidFill>
                <a:latin typeface="Arial" charset="0"/>
                <a:ea typeface="Arial" charset="0"/>
                <a:cs typeface="Arial" charset="0"/>
              </a:rPr>
              <a:t>Foo2</a:t>
            </a:r>
          </a:p>
        </p:txBody>
      </p:sp>
      <p:sp>
        <p:nvSpPr>
          <p:cNvPr id="23" name="Rectangle 22"/>
          <p:cNvSpPr/>
          <p:nvPr/>
        </p:nvSpPr>
        <p:spPr bwMode="gray">
          <a:xfrm rot="5400000">
            <a:off x="10694" y="2200150"/>
            <a:ext cx="2710418" cy="1000669"/>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90000"/>
              </a:lnSpc>
            </a:pPr>
            <a:r>
              <a:rPr lang="en-US" dirty="0">
                <a:solidFill>
                  <a:srgbClr val="FFFFFF"/>
                </a:solidFill>
              </a:rPr>
              <a:t>ISTIO</a:t>
            </a:r>
          </a:p>
        </p:txBody>
      </p:sp>
      <p:sp>
        <p:nvSpPr>
          <p:cNvPr id="24" name="TextBox 22"/>
          <p:cNvSpPr txBox="1"/>
          <p:nvPr/>
        </p:nvSpPr>
        <p:spPr>
          <a:xfrm rot="16200000">
            <a:off x="583627" y="3050250"/>
            <a:ext cx="914400" cy="285750"/>
          </a:xfrm>
          <a:prstGeom prst="rect">
            <a:avLst/>
          </a:prstGeom>
          <a:noFill/>
        </p:spPr>
        <p:txBody>
          <a:bodyPr wrap="none" lIns="0" tIns="0" rIns="0" bIns="0" rtlCol="0">
            <a:noAutofit/>
          </a:bodyPr>
          <a:p>
            <a:pPr>
              <a:lnSpc>
                <a:spcPct val="90000"/>
              </a:lnSpc>
            </a:pPr>
            <a:r>
              <a:rPr lang="en-US">
                <a:solidFill>
                  <a:srgbClr val="58595B"/>
                </a:solidFill>
              </a:rPr>
              <a:t>Diagnostics/Monitoring</a:t>
            </a:r>
            <a:endParaRPr lang="en-US" dirty="0">
              <a:solidFill>
                <a:srgbClr val="58595B"/>
              </a:solidFill>
            </a:endParaRPr>
          </a:p>
        </p:txBody>
      </p:sp>
      <p:pic>
        <p:nvPicPr>
          <p:cNvPr id="25" name="Picture 24"/>
          <p:cNvPicPr>
            <a:picLocks noChangeAspect="1"/>
          </p:cNvPicPr>
          <p:nvPr/>
        </p:nvPicPr>
        <p:blipFill>
          <a:blip r:embed="rId7" cstate="screen"/>
          <a:stretch>
            <a:fillRect/>
          </a:stretch>
        </p:blipFill>
        <p:spPr>
          <a:xfrm>
            <a:off x="1135539" y="2212794"/>
            <a:ext cx="705843" cy="476967"/>
          </a:xfrm>
          <a:prstGeom prst="rect">
            <a:avLst/>
          </a:prstGeom>
        </p:spPr>
      </p:pic>
      <p:pic>
        <p:nvPicPr>
          <p:cNvPr id="26" name="Picture 25"/>
          <p:cNvPicPr>
            <a:picLocks noChangeAspect="1"/>
          </p:cNvPicPr>
          <p:nvPr/>
        </p:nvPicPr>
        <p:blipFill>
          <a:blip r:embed="rId8" cstate="screen"/>
          <a:stretch>
            <a:fillRect/>
          </a:stretch>
        </p:blipFill>
        <p:spPr>
          <a:xfrm>
            <a:off x="1240804" y="3140739"/>
            <a:ext cx="546106" cy="532315"/>
          </a:xfrm>
          <a:prstGeom prst="rect">
            <a:avLst/>
          </a:prstGeom>
        </p:spPr>
      </p:pic>
      <p:pic>
        <p:nvPicPr>
          <p:cNvPr id="27" name="Picture 26"/>
          <p:cNvPicPr>
            <a:picLocks noChangeAspect="1"/>
          </p:cNvPicPr>
          <p:nvPr/>
        </p:nvPicPr>
        <p:blipFill>
          <a:blip r:embed="rId9" cstate="screen"/>
          <a:stretch>
            <a:fillRect/>
          </a:stretch>
        </p:blipFill>
        <p:spPr>
          <a:xfrm>
            <a:off x="1172414" y="1420437"/>
            <a:ext cx="614496" cy="471023"/>
          </a:xfrm>
          <a:prstGeom prst="rect">
            <a:avLst/>
          </a:prstGeom>
        </p:spPr>
      </p:pic>
      <p:sp>
        <p:nvSpPr>
          <p:cNvPr id="28" name="Rectangle 27"/>
          <p:cNvSpPr/>
          <p:nvPr/>
        </p:nvSpPr>
        <p:spPr bwMode="gray">
          <a:xfrm rot="5400000">
            <a:off x="462140" y="4581849"/>
            <a:ext cx="1807519" cy="1000669"/>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90000"/>
              </a:lnSpc>
            </a:pPr>
            <a:r>
              <a:rPr lang="en-US" dirty="0">
                <a:solidFill>
                  <a:srgbClr val="FFFFFF"/>
                </a:solidFill>
              </a:rPr>
              <a:t>ISTIO</a:t>
            </a:r>
          </a:p>
        </p:txBody>
      </p:sp>
      <p:pic>
        <p:nvPicPr>
          <p:cNvPr id="29" name="Picture 28"/>
          <p:cNvPicPr>
            <a:picLocks noChangeAspect="1"/>
          </p:cNvPicPr>
          <p:nvPr/>
        </p:nvPicPr>
        <p:blipFill>
          <a:blip r:embed="rId10" cstate="screen"/>
          <a:stretch>
            <a:fillRect/>
          </a:stretch>
        </p:blipFill>
        <p:spPr>
          <a:xfrm>
            <a:off x="997313" y="4852086"/>
            <a:ext cx="713730" cy="221430"/>
          </a:xfrm>
          <a:prstGeom prst="rect">
            <a:avLst/>
          </a:prstGeom>
        </p:spPr>
      </p:pic>
      <p:pic>
        <p:nvPicPr>
          <p:cNvPr id="30" name="Picture 29"/>
          <p:cNvPicPr>
            <a:picLocks noChangeAspect="1"/>
          </p:cNvPicPr>
          <p:nvPr/>
        </p:nvPicPr>
        <p:blipFill>
          <a:blip r:embed="rId11" cstate="screen"/>
          <a:stretch>
            <a:fillRect/>
          </a:stretch>
        </p:blipFill>
        <p:spPr>
          <a:xfrm>
            <a:off x="882926" y="4305288"/>
            <a:ext cx="402733" cy="218009"/>
          </a:xfrm>
          <a:prstGeom prst="rect">
            <a:avLst/>
          </a:prstGeom>
        </p:spPr>
      </p:pic>
      <p:sp>
        <p:nvSpPr>
          <p:cNvPr id="31" name="Rectangle 30"/>
          <p:cNvSpPr/>
          <p:nvPr/>
        </p:nvSpPr>
        <p:spPr>
          <a:xfrm>
            <a:off x="1040827" y="4183459"/>
            <a:ext cx="926857" cy="461665"/>
          </a:xfrm>
          <a:prstGeom prst="rect">
            <a:avLst/>
          </a:prstGeom>
        </p:spPr>
        <p:txBody>
          <a:bodyPr wrap="none">
            <a:spAutoFit/>
          </a:bodyPr>
          <a:p>
            <a:pPr algn="ctr"/>
            <a:r>
              <a:rPr lang="en-US" sz="1200" b="1" dirty="0">
                <a:solidFill>
                  <a:srgbClr val="C8D9DE">
                    <a:lumMod val="10000"/>
                  </a:srgbClr>
                </a:solidFill>
              </a:rPr>
              <a:t>Developer</a:t>
            </a:r>
            <a:br>
              <a:rPr lang="en-US" sz="1200" b="1" dirty="0">
                <a:solidFill>
                  <a:srgbClr val="C8D9DE">
                    <a:lumMod val="10000"/>
                  </a:srgbClr>
                </a:solidFill>
              </a:rPr>
            </a:br>
            <a:r>
              <a:rPr lang="en-US" sz="1200" b="1" dirty="0">
                <a:solidFill>
                  <a:srgbClr val="C8D9DE">
                    <a:lumMod val="10000"/>
                  </a:srgbClr>
                </a:solidFill>
              </a:rPr>
              <a:t>Cloud</a:t>
            </a:r>
            <a:endParaRPr lang="en-US" sz="1200" dirty="0">
              <a:solidFill>
                <a:srgbClr val="C8D9DE">
                  <a:lumMod val="10000"/>
                </a:srgbClr>
              </a:solidFill>
            </a:endParaRPr>
          </a:p>
        </p:txBody>
      </p:sp>
      <p:pic>
        <p:nvPicPr>
          <p:cNvPr id="32" name="Picture 31"/>
          <p:cNvPicPr>
            <a:picLocks noChangeAspect="1"/>
          </p:cNvPicPr>
          <p:nvPr/>
        </p:nvPicPr>
        <p:blipFill>
          <a:blip r:embed="rId12" cstate="screen"/>
          <a:stretch>
            <a:fillRect/>
          </a:stretch>
        </p:blipFill>
        <p:spPr>
          <a:xfrm>
            <a:off x="950537" y="4629578"/>
            <a:ext cx="879237" cy="199644"/>
          </a:xfrm>
          <a:prstGeom prst="rect">
            <a:avLst/>
          </a:prstGeom>
        </p:spPr>
      </p:pic>
      <p:sp>
        <p:nvSpPr>
          <p:cNvPr id="33" name="TextBox 31"/>
          <p:cNvSpPr txBox="1"/>
          <p:nvPr/>
        </p:nvSpPr>
        <p:spPr>
          <a:xfrm>
            <a:off x="951836" y="3730245"/>
            <a:ext cx="914400" cy="262040"/>
          </a:xfrm>
          <a:prstGeom prst="rect">
            <a:avLst/>
          </a:prstGeom>
          <a:noFill/>
        </p:spPr>
        <p:txBody>
          <a:bodyPr wrap="none" lIns="0" tIns="0" rIns="0" bIns="0" rtlCol="0">
            <a:noAutofit/>
          </a:bodyPr>
          <a:p>
            <a:pPr>
              <a:lnSpc>
                <a:spcPct val="90000"/>
              </a:lnSpc>
            </a:pPr>
            <a:r>
              <a:rPr lang="en-US" sz="1400" dirty="0">
                <a:solidFill>
                  <a:srgbClr val="58595B"/>
                </a:solidFill>
              </a:rPr>
              <a:t>Prometheus</a:t>
            </a:r>
          </a:p>
        </p:txBody>
      </p:sp>
      <p:pic>
        <p:nvPicPr>
          <p:cNvPr id="34" name="Picture 33"/>
          <p:cNvPicPr>
            <a:picLocks noChangeAspect="1"/>
          </p:cNvPicPr>
          <p:nvPr/>
        </p:nvPicPr>
        <p:blipFill>
          <a:blip r:embed="rId13"/>
          <a:stretch>
            <a:fillRect/>
          </a:stretch>
        </p:blipFill>
        <p:spPr>
          <a:xfrm>
            <a:off x="1009753" y="5098331"/>
            <a:ext cx="662882" cy="280524"/>
          </a:xfrm>
          <a:prstGeom prst="rect">
            <a:avLst/>
          </a:prstGeom>
        </p:spPr>
      </p:pic>
      <p:pic>
        <p:nvPicPr>
          <p:cNvPr id="35" name="Picture 34"/>
          <p:cNvPicPr>
            <a:picLocks noChangeAspect="1"/>
          </p:cNvPicPr>
          <p:nvPr/>
        </p:nvPicPr>
        <p:blipFill>
          <a:blip r:embed="rId14"/>
          <a:stretch>
            <a:fillRect/>
          </a:stretch>
        </p:blipFill>
        <p:spPr>
          <a:xfrm>
            <a:off x="1240804" y="5389684"/>
            <a:ext cx="320309" cy="320309"/>
          </a:xfrm>
          <a:prstGeom prst="rect">
            <a:avLst/>
          </a:prstGeom>
        </p:spPr>
      </p:pic>
      <p:pic>
        <p:nvPicPr>
          <p:cNvPr id="2" name="Picture 1"/>
          <p:cNvPicPr>
            <a:picLocks noChangeAspect="1"/>
          </p:cNvPicPr>
          <p:nvPr/>
        </p:nvPicPr>
        <p:blipFill>
          <a:blip r:embed="rId15"/>
          <a:stretch>
            <a:fillRect/>
          </a:stretch>
        </p:blipFill>
        <p:spPr>
          <a:xfrm>
            <a:off x="6151245" y="3954780"/>
            <a:ext cx="397510" cy="427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Service Mesh : istio </a:t>
            </a:r>
            <a:endParaRPr lang="x-none" altLang="en-US"/>
          </a:p>
        </p:txBody>
      </p:sp>
      <p:sp>
        <p:nvSpPr>
          <p:cNvPr id="3" name="Content Placeholder 2"/>
          <p:cNvSpPr>
            <a:spLocks noGrp="1"/>
          </p:cNvSpPr>
          <p:nvPr>
            <p:ph idx="1"/>
          </p:nvPr>
        </p:nvSpPr>
        <p:spPr/>
        <p:txBody>
          <a:bodyPr/>
          <a:p>
            <a:r>
              <a:rPr lang="x-none" altLang="en-US">
                <a:sym typeface="+mn-ea"/>
              </a:rPr>
              <a:t>클러스터내의 Container들 네트워크는 monitored, managed,controlled 되어야 함</a:t>
            </a:r>
            <a:endParaRPr lang="en-US"/>
          </a:p>
          <a:p>
            <a:r>
              <a:rPr lang="en-US"/>
              <a:t>Side Car 패턴을 통해서 Application code 의 변경없이도 Microservice Architecture 의 다양한 필수 기능(Service discovery, Load balancing, Circuit Breaker</a:t>
            </a:r>
            <a:r>
              <a:rPr lang="x-none" altLang="en-US"/>
              <a:t>, Monitoring, Service-to-service authentication</a:t>
            </a:r>
            <a:r>
              <a:rPr lang="en-US"/>
              <a:t> 등)을 제공</a:t>
            </a:r>
            <a:endParaRPr lang="en-US"/>
          </a:p>
          <a:p>
            <a:pPr marL="0" indent="0">
              <a:buNone/>
            </a:pPr>
            <a:r>
              <a:rPr lang="x-none" altLang="en-US"/>
              <a:t>---&gt; Traffic Management</a:t>
            </a:r>
            <a:endParaRPr lang="en-US"/>
          </a:p>
          <a:p>
            <a:endParaRPr lang="en-US"/>
          </a:p>
          <a:p>
            <a:r>
              <a:rPr lang="x-none" altLang="en-US"/>
              <a:t>kubectl apply -f &lt;(istioctl kube-inject -f samples/sleep/sleep.yaml)</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lux - Microservices.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 y="893"/>
            <a:ext cx="12188825" cy="6856214"/>
          </a:xfrm>
          <a:prstGeom prst="rect">
            <a:avLst/>
          </a:prstGeom>
        </p:spPr>
      </p:pic>
      <p:sp>
        <p:nvSpPr>
          <p:cNvPr id="8" name="Shape 100"/>
          <p:cNvSpPr/>
          <p:nvPr/>
        </p:nvSpPr>
        <p:spPr>
          <a:xfrm>
            <a:off x="184142" y="166003"/>
            <a:ext cx="3847639" cy="6521469"/>
          </a:xfrm>
          <a:prstGeom prst="rect">
            <a:avLst/>
          </a:prstGeom>
          <a:noFill/>
          <a:ln w="19050" cap="flat" cmpd="sng">
            <a:solidFill>
              <a:schemeClr val="tx1"/>
            </a:solidFill>
            <a:prstDash val="solid"/>
            <a:round/>
            <a:headEnd type="none" w="med" len="med"/>
            <a:tailEnd type="none" w="med" len="med"/>
          </a:ln>
        </p:spPr>
        <p:txBody>
          <a:bodyPr lIns="121868" tIns="121868" rIns="121868" bIns="121868" anchor="t" anchorCtr="0">
            <a:noAutofit/>
          </a:bodyPr>
          <a:lstStyle/>
          <a:p>
            <a:pPr defTabSz="1218565"/>
            <a:r>
              <a:rPr lang="en-US" sz="3200" b="1" kern="0" dirty="0">
                <a:solidFill>
                  <a:prstClr val="white"/>
                </a:solidFill>
                <a:latin typeface="Calibri" charset="0"/>
                <a:cs typeface="Arial" charset="0"/>
                <a:sym typeface="Arial" charset="0"/>
                <a:rtl val="0"/>
              </a:rPr>
              <a:t>Edge</a:t>
            </a:r>
            <a:endParaRPr lang="en-GB" sz="2400" b="1" kern="0" dirty="0">
              <a:solidFill>
                <a:prstClr val="white"/>
              </a:solidFill>
              <a:latin typeface="Calibri" charset="0"/>
              <a:cs typeface="Arial" charset="0"/>
              <a:sym typeface="Arial" charset="0"/>
              <a:rtl val="0"/>
            </a:endParaRPr>
          </a:p>
        </p:txBody>
      </p:sp>
      <p:sp>
        <p:nvSpPr>
          <p:cNvPr id="21" name="Oval 20"/>
          <p:cNvSpPr/>
          <p:nvPr/>
        </p:nvSpPr>
        <p:spPr>
          <a:xfrm>
            <a:off x="2569433" y="2419135"/>
            <a:ext cx="537689" cy="518332"/>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2" name="Oval 21"/>
          <p:cNvSpPr/>
          <p:nvPr/>
        </p:nvSpPr>
        <p:spPr>
          <a:xfrm>
            <a:off x="2569433" y="5334853"/>
            <a:ext cx="537689" cy="518332"/>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srgbClr val="F79646"/>
              </a:solidFill>
              <a:latin typeface="Calibri" charset="0"/>
              <a:sym typeface="Arial" charset="0"/>
              <a:rtl val="0"/>
            </a:endParaRPr>
          </a:p>
        </p:txBody>
      </p:sp>
      <p:sp>
        <p:nvSpPr>
          <p:cNvPr id="23" name="Oval 22"/>
          <p:cNvSpPr/>
          <p:nvPr/>
        </p:nvSpPr>
        <p:spPr>
          <a:xfrm>
            <a:off x="3377686" y="3140613"/>
            <a:ext cx="537689" cy="51833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srgbClr val="C0504D">
                  <a:lumMod val="60000"/>
                  <a:lumOff val="40000"/>
                </a:srgbClr>
              </a:solidFill>
              <a:latin typeface="Calibri" charset="0"/>
              <a:sym typeface="Arial" charset="0"/>
              <a:rtl val="0"/>
            </a:endParaRPr>
          </a:p>
        </p:txBody>
      </p:sp>
      <p:sp>
        <p:nvSpPr>
          <p:cNvPr id="24" name="Oval 23"/>
          <p:cNvSpPr/>
          <p:nvPr/>
        </p:nvSpPr>
        <p:spPr>
          <a:xfrm>
            <a:off x="1763755" y="1330155"/>
            <a:ext cx="537689" cy="518332"/>
          </a:xfrm>
          <a:prstGeom prst="ellipse">
            <a:avLst/>
          </a:prstGeom>
          <a:noFill/>
          <a:ln w="38100">
            <a:solidFill>
              <a:schemeClr val="bg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5" name="Oval 24"/>
          <p:cNvSpPr/>
          <p:nvPr/>
        </p:nvSpPr>
        <p:spPr>
          <a:xfrm>
            <a:off x="1763755" y="3154433"/>
            <a:ext cx="537689" cy="518332"/>
          </a:xfrm>
          <a:prstGeom prst="ellipse">
            <a:avLst/>
          </a:prstGeom>
          <a:noFill/>
          <a:ln w="38100">
            <a:solidFill>
              <a:schemeClr val="bg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6" name="Oval 25"/>
          <p:cNvSpPr/>
          <p:nvPr/>
        </p:nvSpPr>
        <p:spPr>
          <a:xfrm>
            <a:off x="1763755" y="3755482"/>
            <a:ext cx="537689" cy="518332"/>
          </a:xfrm>
          <a:prstGeom prst="ellipse">
            <a:avLst/>
          </a:prstGeom>
          <a:noFill/>
          <a:ln w="38100">
            <a:solidFill>
              <a:schemeClr val="bg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7" name="Oval 26"/>
          <p:cNvSpPr/>
          <p:nvPr/>
        </p:nvSpPr>
        <p:spPr>
          <a:xfrm>
            <a:off x="958077" y="3147523"/>
            <a:ext cx="537689" cy="518332"/>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 name="Rectangle 1"/>
          <p:cNvSpPr/>
          <p:nvPr/>
        </p:nvSpPr>
        <p:spPr>
          <a:xfrm>
            <a:off x="318615" y="2123333"/>
            <a:ext cx="1630575" cy="912814"/>
          </a:xfrm>
          <a:prstGeom prst="rect">
            <a:avLst/>
          </a:prstGeom>
        </p:spPr>
        <p:txBody>
          <a:bodyPr wrap="none">
            <a:spAutoFit/>
          </a:bodyPr>
          <a:lstStyle/>
          <a:p>
            <a:pPr defTabSz="1218565"/>
            <a:r>
              <a:rPr lang="en-US" sz="2665" b="1" kern="0" dirty="0" smtClean="0">
                <a:solidFill>
                  <a:prstClr val="white"/>
                </a:solidFill>
                <a:latin typeface="Arial" charset="0"/>
                <a:cs typeface="Arial" charset="0"/>
                <a:sym typeface="Arial" charset="0"/>
                <a:rtl val="0"/>
              </a:rPr>
              <a:t>Load</a:t>
            </a:r>
            <a:br>
              <a:rPr lang="en-US" sz="2665" b="1" kern="0" dirty="0" smtClean="0">
                <a:solidFill>
                  <a:prstClr val="white"/>
                </a:solidFill>
                <a:latin typeface="Arial" charset="0"/>
                <a:cs typeface="Arial" charset="0"/>
                <a:sym typeface="Arial" charset="0"/>
                <a:rtl val="0"/>
              </a:rPr>
            </a:br>
            <a:r>
              <a:rPr lang="en-US" sz="2665" b="1" kern="0" dirty="0" smtClean="0">
                <a:solidFill>
                  <a:prstClr val="white"/>
                </a:solidFill>
                <a:latin typeface="Arial" charset="0"/>
                <a:cs typeface="Arial" charset="0"/>
                <a:sym typeface="Arial" charset="0"/>
                <a:rtl val="0"/>
              </a:rPr>
              <a:t>Balancer</a:t>
            </a:r>
            <a:endParaRPr lang="en-US" sz="2665" kern="0" dirty="0">
              <a:solidFill>
                <a:srgbClr val="000000"/>
              </a:solidFill>
              <a:latin typeface="Arial" charset="0"/>
              <a:cs typeface="Arial" charset="0"/>
              <a:sym typeface="Arial" charset="0"/>
              <a:rtl val="0"/>
            </a:endParaRPr>
          </a:p>
        </p:txBody>
      </p:sp>
      <p:sp>
        <p:nvSpPr>
          <p:cNvPr id="16" name="Rectangle 15"/>
          <p:cNvSpPr/>
          <p:nvPr/>
        </p:nvSpPr>
        <p:spPr>
          <a:xfrm>
            <a:off x="548108" y="872794"/>
            <a:ext cx="1312838" cy="748793"/>
          </a:xfrm>
          <a:prstGeom prst="rect">
            <a:avLst/>
          </a:prstGeom>
        </p:spPr>
        <p:txBody>
          <a:bodyPr wrap="none">
            <a:spAutoFit/>
          </a:bodyPr>
          <a:lstStyle/>
          <a:p>
            <a:pPr algn="ctr" defTabSz="1218565"/>
            <a:r>
              <a:rPr lang="en-US" sz="2665" b="1" kern="0" dirty="0" err="1">
                <a:solidFill>
                  <a:srgbClr val="1F497D">
                    <a:lumMod val="40000"/>
                    <a:lumOff val="60000"/>
                  </a:srgbClr>
                </a:solidFill>
                <a:latin typeface="Arial" charset="0"/>
                <a:cs typeface="Arial" charset="0"/>
                <a:sym typeface="Arial" charset="0"/>
                <a:rtl val="0"/>
              </a:rPr>
              <a:t>Zuul</a:t>
            </a:r>
            <a:br>
              <a:rPr lang="en-US" sz="2665" b="1" kern="0" dirty="0">
                <a:solidFill>
                  <a:srgbClr val="1F497D">
                    <a:lumMod val="40000"/>
                    <a:lumOff val="60000"/>
                  </a:srgbClr>
                </a:solidFill>
                <a:latin typeface="Arial" charset="0"/>
                <a:cs typeface="Arial" charset="0"/>
                <a:sym typeface="Arial" charset="0"/>
                <a:rtl val="0"/>
              </a:rPr>
            </a:br>
            <a:r>
              <a:rPr lang="en-US" sz="1600" b="1" kern="0" dirty="0">
                <a:solidFill>
                  <a:srgbClr val="1F497D">
                    <a:lumMod val="40000"/>
                    <a:lumOff val="60000"/>
                  </a:srgbClr>
                </a:solidFill>
                <a:latin typeface="Arial" charset="0"/>
                <a:cs typeface="Arial" charset="0"/>
                <a:sym typeface="Arial" charset="0"/>
                <a:rtl val="0"/>
              </a:rPr>
              <a:t>(Proxy Svc)</a:t>
            </a:r>
            <a:endParaRPr lang="en-US" sz="2665" kern="0" dirty="0">
              <a:solidFill>
                <a:srgbClr val="000000"/>
              </a:solidFill>
              <a:latin typeface="Arial" charset="0"/>
              <a:cs typeface="Arial" charset="0"/>
              <a:sym typeface="Arial" charset="0"/>
              <a:rtl val="0"/>
            </a:endParaRPr>
          </a:p>
        </p:txBody>
      </p:sp>
      <p:sp>
        <p:nvSpPr>
          <p:cNvPr id="4" name="Rectangle 3"/>
          <p:cNvSpPr/>
          <p:nvPr/>
        </p:nvSpPr>
        <p:spPr>
          <a:xfrm>
            <a:off x="2230006" y="5876722"/>
            <a:ext cx="1668612" cy="748793"/>
          </a:xfrm>
          <a:prstGeom prst="rect">
            <a:avLst/>
          </a:prstGeom>
        </p:spPr>
        <p:txBody>
          <a:bodyPr wrap="none">
            <a:spAutoFit/>
          </a:bodyPr>
          <a:lstStyle/>
          <a:p>
            <a:pPr algn="ctr" defTabSz="1218565"/>
            <a:r>
              <a:rPr lang="en-US" sz="2665" b="1" kern="0" dirty="0">
                <a:solidFill>
                  <a:srgbClr val="F79646"/>
                </a:solidFill>
                <a:latin typeface="Arial" charset="0"/>
                <a:cs typeface="Arial" charset="0"/>
                <a:sym typeface="Arial" charset="0"/>
                <a:rtl val="0"/>
              </a:rPr>
              <a:t>Playback</a:t>
            </a:r>
            <a:br>
              <a:rPr lang="en-US" sz="2665" b="1" kern="0" dirty="0">
                <a:solidFill>
                  <a:srgbClr val="F79646"/>
                </a:solidFill>
                <a:latin typeface="Arial" charset="0"/>
                <a:cs typeface="Arial" charset="0"/>
                <a:sym typeface="Arial" charset="0"/>
                <a:rtl val="0"/>
              </a:rPr>
            </a:br>
            <a:r>
              <a:rPr lang="en-US" sz="1600" b="1" kern="0" dirty="0">
                <a:solidFill>
                  <a:srgbClr val="F79646"/>
                </a:solidFill>
                <a:latin typeface="Arial" charset="0"/>
                <a:cs typeface="Arial" charset="0"/>
                <a:sym typeface="Arial" charset="0"/>
                <a:rtl val="0"/>
              </a:rPr>
              <a:t>(Legacy Dev.)</a:t>
            </a:r>
            <a:endParaRPr lang="en-US" sz="2665" kern="0" dirty="0">
              <a:solidFill>
                <a:srgbClr val="000000"/>
              </a:solidFill>
              <a:latin typeface="Arial" charset="0"/>
              <a:cs typeface="Arial" charset="0"/>
              <a:sym typeface="Arial" charset="0"/>
              <a:rtl val="0"/>
            </a:endParaRPr>
          </a:p>
        </p:txBody>
      </p:sp>
      <p:sp>
        <p:nvSpPr>
          <p:cNvPr id="6" name="Rectangle 5"/>
          <p:cNvSpPr/>
          <p:nvPr/>
        </p:nvSpPr>
        <p:spPr>
          <a:xfrm>
            <a:off x="3174707" y="3650612"/>
            <a:ext cx="868923" cy="892320"/>
          </a:xfrm>
          <a:prstGeom prst="rect">
            <a:avLst/>
          </a:prstGeom>
        </p:spPr>
        <p:txBody>
          <a:bodyPr wrap="none">
            <a:spAutoFit/>
          </a:bodyPr>
          <a:lstStyle/>
          <a:p>
            <a:pPr defTabSz="1218565"/>
            <a:r>
              <a:rPr lang="en-US" sz="3200" b="1" kern="0" dirty="0">
                <a:solidFill>
                  <a:srgbClr val="C0504D">
                    <a:lumMod val="40000"/>
                    <a:lumOff val="60000"/>
                  </a:srgbClr>
                </a:solidFill>
                <a:latin typeface="Arial" charset="0"/>
                <a:cs typeface="Arial" charset="0"/>
                <a:sym typeface="Arial" charset="0"/>
                <a:rtl val="0"/>
              </a:rPr>
              <a:t>API</a:t>
            </a:r>
            <a:endParaRPr lang="en-US" sz="3200" b="1" kern="0" dirty="0">
              <a:solidFill>
                <a:srgbClr val="C0504D">
                  <a:lumMod val="40000"/>
                  <a:lumOff val="60000"/>
                </a:srgbClr>
              </a:solidFill>
              <a:latin typeface="Arial" charset="0"/>
              <a:cs typeface="Arial" charset="0"/>
              <a:sym typeface="Arial" charset="0"/>
              <a:rtl val="0"/>
            </a:endParaRPr>
          </a:p>
          <a:p>
            <a:pPr algn="ctr" defTabSz="1218565"/>
            <a:r>
              <a:rPr lang="en-US" sz="2000" b="1" kern="0" dirty="0">
                <a:solidFill>
                  <a:srgbClr val="C0504D">
                    <a:lumMod val="40000"/>
                    <a:lumOff val="60000"/>
                  </a:srgbClr>
                </a:solidFill>
                <a:latin typeface="Arial" charset="0"/>
                <a:cs typeface="Arial" charset="0"/>
                <a:sym typeface="Arial" charset="0"/>
                <a:rtl val="0"/>
              </a:rPr>
              <a:t>(g/w)</a:t>
            </a:r>
            <a:endParaRPr lang="en-US" sz="1800" b="1" kern="0" dirty="0">
              <a:solidFill>
                <a:srgbClr val="C0504D">
                  <a:lumMod val="40000"/>
                  <a:lumOff val="60000"/>
                </a:srgbClr>
              </a:solidFill>
              <a:latin typeface="Arial" charset="0"/>
              <a:cs typeface="Arial" charset="0"/>
              <a:sym typeface="Arial" charset="0"/>
              <a:rtl val="0"/>
            </a:endParaRPr>
          </a:p>
        </p:txBody>
      </p:sp>
      <p:sp>
        <p:nvSpPr>
          <p:cNvPr id="17" name="Shape 100"/>
          <p:cNvSpPr/>
          <p:nvPr/>
        </p:nvSpPr>
        <p:spPr>
          <a:xfrm>
            <a:off x="4024980" y="167957"/>
            <a:ext cx="7956551" cy="6521469"/>
          </a:xfrm>
          <a:prstGeom prst="rect">
            <a:avLst/>
          </a:prstGeom>
          <a:noFill/>
          <a:ln w="19050" cap="flat" cmpd="sng">
            <a:solidFill>
              <a:schemeClr val="tx1"/>
            </a:solidFill>
            <a:prstDash val="solid"/>
            <a:round/>
            <a:headEnd type="none" w="med" len="med"/>
            <a:tailEnd type="none" w="med" len="med"/>
          </a:ln>
        </p:spPr>
        <p:txBody>
          <a:bodyPr lIns="121868" tIns="121868" rIns="121868" bIns="121868" anchor="t" anchorCtr="0">
            <a:noAutofit/>
          </a:bodyPr>
          <a:lstStyle/>
          <a:p>
            <a:pPr defTabSz="1218565"/>
            <a:r>
              <a:rPr lang="en-US" sz="3200" b="1" kern="0" dirty="0">
                <a:solidFill>
                  <a:prstClr val="white"/>
                </a:solidFill>
                <a:latin typeface="Calibri" charset="0"/>
                <a:cs typeface="Arial" charset="0"/>
                <a:sym typeface="Arial" charset="0"/>
                <a:rtl val="0"/>
              </a:rPr>
              <a:t>Middle Tier &amp; Platform</a:t>
            </a:r>
            <a:endParaRPr lang="en-GB" sz="3200" b="1" kern="0" dirty="0">
              <a:solidFill>
                <a:prstClr val="white"/>
              </a:solidFill>
              <a:latin typeface="Calibri" charset="0"/>
              <a:cs typeface="Arial" charset="0"/>
              <a:sym typeface="Arial" charset="0"/>
              <a:rtl val="0"/>
            </a:endParaRPr>
          </a:p>
        </p:txBody>
      </p:sp>
      <p:sp>
        <p:nvSpPr>
          <p:cNvPr id="18" name="Oval 26"/>
          <p:cNvSpPr/>
          <p:nvPr/>
        </p:nvSpPr>
        <p:spPr>
          <a:xfrm>
            <a:off x="9896064" y="1906528"/>
            <a:ext cx="380865" cy="40153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19" name="Rectangle 1"/>
          <p:cNvSpPr/>
          <p:nvPr/>
        </p:nvSpPr>
        <p:spPr>
          <a:xfrm>
            <a:off x="9305263" y="873718"/>
            <a:ext cx="1806364" cy="502635"/>
          </a:xfrm>
          <a:prstGeom prst="rect">
            <a:avLst/>
          </a:prstGeom>
        </p:spPr>
        <p:txBody>
          <a:bodyPr wrap="square">
            <a:spAutoFit/>
          </a:bodyPr>
          <a:lstStyle/>
          <a:p>
            <a:pPr defTabSz="1218565"/>
            <a:r>
              <a:rPr lang="en-US" sz="2665" b="1" kern="0" dirty="0" err="1">
                <a:solidFill>
                  <a:prstClr val="white"/>
                </a:solidFill>
                <a:latin typeface="Arial" charset="0"/>
                <a:cs typeface="Arial" charset="0"/>
                <a:sym typeface="Arial" charset="0"/>
                <a:rtl val="0"/>
              </a:rPr>
              <a:t>EVCache</a:t>
            </a:r>
            <a:endParaRPr lang="en-US" sz="2665" kern="0" dirty="0">
              <a:solidFill>
                <a:srgbClr val="000000"/>
              </a:solidFill>
              <a:latin typeface="Arial" charset="0"/>
              <a:cs typeface="Arial" charset="0"/>
              <a:sym typeface="Arial" charset="0"/>
              <a:rtl val="0"/>
            </a:endParaRPr>
          </a:p>
        </p:txBody>
      </p:sp>
      <p:sp>
        <p:nvSpPr>
          <p:cNvPr id="20" name="Oval 26"/>
          <p:cNvSpPr/>
          <p:nvPr/>
        </p:nvSpPr>
        <p:spPr>
          <a:xfrm>
            <a:off x="9883532" y="2757393"/>
            <a:ext cx="380865" cy="40153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8" name="Oval 26"/>
          <p:cNvSpPr/>
          <p:nvPr/>
        </p:nvSpPr>
        <p:spPr>
          <a:xfrm>
            <a:off x="10686223" y="2937466"/>
            <a:ext cx="380865" cy="40153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29" name="Oval 26"/>
          <p:cNvSpPr/>
          <p:nvPr/>
        </p:nvSpPr>
        <p:spPr>
          <a:xfrm>
            <a:off x="10683811" y="4235235"/>
            <a:ext cx="380865" cy="401535"/>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565"/>
            <a:endParaRPr lang="en-US" sz="1865" kern="0">
              <a:solidFill>
                <a:prstClr val="white"/>
              </a:solidFill>
              <a:latin typeface="Calibri" charset="0"/>
              <a:sym typeface="Arial" charset="0"/>
              <a:rtl val="0"/>
            </a:endParaRPr>
          </a:p>
        </p:txBody>
      </p:sp>
      <p:sp>
        <p:nvSpPr>
          <p:cNvPr id="30" name="Rectangle 1"/>
          <p:cNvSpPr/>
          <p:nvPr/>
        </p:nvSpPr>
        <p:spPr>
          <a:xfrm>
            <a:off x="9956083" y="4636770"/>
            <a:ext cx="2084327" cy="502635"/>
          </a:xfrm>
          <a:prstGeom prst="rect">
            <a:avLst/>
          </a:prstGeom>
        </p:spPr>
        <p:txBody>
          <a:bodyPr wrap="square">
            <a:spAutoFit/>
          </a:bodyPr>
          <a:lstStyle/>
          <a:p>
            <a:pPr defTabSz="1218565"/>
            <a:r>
              <a:rPr lang="en-US" sz="2665" b="1" kern="0" dirty="0">
                <a:solidFill>
                  <a:prstClr val="white"/>
                </a:solidFill>
                <a:latin typeface="Arial" charset="0"/>
                <a:cs typeface="Arial" charset="0"/>
                <a:sym typeface="Arial" charset="0"/>
                <a:rtl val="0"/>
              </a:rPr>
              <a:t>Cassandra</a:t>
            </a:r>
            <a:endParaRPr lang="en-US" sz="2665" kern="0" dirty="0">
              <a:solidFill>
                <a:srgbClr val="000000"/>
              </a:solidFill>
              <a:latin typeface="Arial" charset="0"/>
              <a:cs typeface="Arial" charset="0"/>
              <a:sym typeface="Arial" charset="0"/>
              <a:rtl val="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withEffect">
                                  <p:stCondLst>
                                    <p:cond delay="0"/>
                                  </p:stCondLst>
                                  <p:childTnLst>
                                    <p:cmd type="call" cmd="playFrom(0.0)">
                                      <p:cBhvr>
                                        <p:cTn id="6" dur="10026" fill="hold"/>
                                        <p:tgtEl>
                                          <p:spTgt spid="5"/>
                                        </p:tgtEl>
                                      </p:cBhvr>
                                    </p:cmd>
                                  </p:childTnLst>
                                </p:cTn>
                              </p:par>
                            </p:childTnLst>
                          </p:cTn>
                        </p:par>
                        <p:par>
                          <p:cTn id="7" fill="hold">
                            <p:stCondLst>
                              <p:cond delay="1050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0500"/>
                            </p:stCondLst>
                            <p:childTnLst>
                              <p:par>
                                <p:cTn id="11" presetID="1"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10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10500"/>
                            </p:stCondLst>
                            <p:childTnLst>
                              <p:par>
                                <p:cTn id="17" presetID="1"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10500"/>
                            </p:stCondLst>
                            <p:childTnLst>
                              <p:par>
                                <p:cTn id="20" presetID="1"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10500"/>
                            </p:stCondLst>
                            <p:childTnLst>
                              <p:par>
                                <p:cTn id="23" presetID="1"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1050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105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p:stCondLst>
                              <p:cond delay="10500"/>
                            </p:stCondLst>
                            <p:childTnLst>
                              <p:par>
                                <p:cTn id="35" presetID="1"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10500"/>
                            </p:stCondLst>
                            <p:childTnLst>
                              <p:par>
                                <p:cTn id="38" presetID="1"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10500"/>
                            </p:stCondLst>
                            <p:childTnLst>
                              <p:par>
                                <p:cTn id="41" presetID="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par>
                          <p:cTn id="43" fill="hold">
                            <p:stCondLst>
                              <p:cond delay="10500"/>
                            </p:stCondLst>
                            <p:childTnLst>
                              <p:par>
                                <p:cTn id="44" presetID="1"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0500"/>
                            </p:stCondLst>
                            <p:childTnLst>
                              <p:par>
                                <p:cTn id="50" presetID="1"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par>
                          <p:cTn id="52" fill="hold">
                            <p:stCondLst>
                              <p:cond delay="10500"/>
                            </p:stCondLst>
                            <p:childTnLst>
                              <p:par>
                                <p:cTn id="53" presetID="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par>
                          <p:cTn id="55" fill="hold">
                            <p:stCondLst>
                              <p:cond delay="1050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10500"/>
                            </p:stCondLst>
                            <p:childTnLst>
                              <p:par>
                                <p:cTn id="59" presetID="1"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10500"/>
                            </p:stCondLst>
                            <p:childTnLst>
                              <p:par>
                                <p:cTn id="62" presetID="1"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4" restart="whenNotActive" fill="hold" evtFilter="cancelBubble" nodeType="interactiveSeq">
                <p:stCondLst>
                  <p:cond evt="onClick" delay="0">
                    <p:tgtEl>
                      <p:spTgt spid="5"/>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clickEffect">
                                  <p:stCondLst>
                                    <p:cond delay="0"/>
                                  </p:stCondLst>
                                  <p:childTnLst>
                                    <p:cmd type="call" cmd="togglePause">
                                      <p:cBhvr>
                                        <p:cTn id="68" dur="1" fill="hold"/>
                                        <p:tgtEl>
                                          <p:spTgt spid="5"/>
                                        </p:tgtEl>
                                      </p:cBhvr>
                                    </p:cmd>
                                  </p:childTnLst>
                                </p:cTn>
                              </p:par>
                            </p:childTnLst>
                          </p:cTn>
                        </p:par>
                      </p:childTnLst>
                    </p:cTn>
                  </p:par>
                </p:childTnLst>
              </p:cTn>
              <p:nextCondLst>
                <p:cond evt="onClick" delay="0">
                  <p:tgtEl>
                    <p:spTgt spid="5"/>
                  </p:tgtEl>
                </p:cond>
              </p:nextCondLst>
            </p:seq>
            <p:video>
              <p:cMediaNode vol="80000">
                <p:cTn id="69" repeatCount="5000" fill="hold" display="0">
                  <p:stCondLst>
                    <p:cond delay="indefinite"/>
                  </p:stCondLst>
                </p:cTn>
                <p:tgtEl>
                  <p:spTgt spid="5"/>
                </p:tgtEl>
              </p:cMediaNode>
            </p:video>
          </p:childTnLst>
        </p:cTn>
      </p:par>
    </p:tnLst>
    <p:bldLst>
      <p:bldP spid="8"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 grpId="0"/>
      <p:bldP spid="16" grpId="0"/>
      <p:bldP spid="4" grpId="0"/>
      <p:bldP spid="6" grpId="0"/>
      <p:bldP spid="17" grpId="0" bldLvl="0" animBg="1"/>
      <p:bldP spid="18" grpId="0" bldLvl="0" animBg="1"/>
      <p:bldP spid="19" grpId="0"/>
      <p:bldP spid="20" grpId="0" bldLvl="0" animBg="1"/>
      <p:bldP spid="28" grpId="0" bldLvl="0" animBg="1"/>
      <p:bldP spid="29" grpId="0" bldLvl="0" animBg="1"/>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Service Mesh : istio</a:t>
            </a:r>
            <a:endParaRPr lang="x-none" altLang="en-US"/>
          </a:p>
        </p:txBody>
      </p:sp>
      <p:sp>
        <p:nvSpPr>
          <p:cNvPr id="3" name="Content Placeholder 2"/>
          <p:cNvSpPr>
            <a:spLocks noGrp="1"/>
          </p:cNvSpPr>
          <p:nvPr>
            <p:ph idx="1"/>
          </p:nvPr>
        </p:nvSpPr>
        <p:spPr/>
        <p:txBody>
          <a:bodyPr/>
          <a:p>
            <a:r>
              <a:rPr lang="x-none" altLang="en-US"/>
              <a:t>자세한 것은 다음달에..</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813" y="304800"/>
            <a:ext cx="11125200" cy="889000"/>
          </a:xfrm>
        </p:spPr>
        <p:txBody>
          <a:bodyPr/>
          <a:lstStyle/>
          <a:p>
            <a:r>
              <a:rPr lang="en-US"/>
              <a:t>Oracle Cloud Native Application </a:t>
            </a:r>
            <a:r>
              <a:rPr lang="en-US" smtClean="0"/>
              <a:t>Development</a:t>
            </a:r>
            <a:r>
              <a:rPr lang="en-US"/>
              <a:t> Platform</a:t>
            </a:r>
            <a:br>
              <a:rPr lang="en-US"/>
            </a:br>
            <a:r>
              <a:rPr lang="en-US" sz="2800"/>
              <a:t>Integrated Suite of Container Native Capabilities</a:t>
            </a:r>
          </a:p>
        </p:txBody>
      </p:sp>
      <p:sp>
        <p:nvSpPr>
          <p:cNvPr id="9" name="Rectangle 8"/>
          <p:cNvSpPr/>
          <p:nvPr/>
        </p:nvSpPr>
        <p:spPr>
          <a:xfrm>
            <a:off x="7237491" y="3462293"/>
            <a:ext cx="2084640" cy="584775"/>
          </a:xfrm>
          <a:prstGeom prst="rect">
            <a:avLst/>
          </a:prstGeom>
          <a:noFill/>
        </p:spPr>
        <p:txBody>
          <a:bodyPr wrap="square" anchor="b">
            <a:spAutoFit/>
          </a:bodyPr>
          <a:lstStyle/>
          <a:p>
            <a:pPr algn="ctr"/>
            <a:r>
              <a:rPr lang="en-US" sz="1600" b="1">
                <a:solidFill>
                  <a:schemeClr val="tx1">
                    <a:lumMod val="50000"/>
                  </a:schemeClr>
                </a:solidFill>
              </a:rPr>
              <a:t>Container </a:t>
            </a:r>
            <a:br>
              <a:rPr lang="en-US" sz="1600" b="1">
                <a:solidFill>
                  <a:schemeClr val="tx1">
                    <a:lumMod val="50000"/>
                  </a:schemeClr>
                </a:solidFill>
              </a:rPr>
            </a:br>
            <a:r>
              <a:rPr lang="en-US" sz="1600" b="1">
                <a:solidFill>
                  <a:schemeClr val="tx1">
                    <a:lumMod val="50000"/>
                  </a:schemeClr>
                </a:solidFill>
              </a:rPr>
              <a:t>Functions</a:t>
            </a:r>
          </a:p>
        </p:txBody>
      </p:sp>
      <p:sp>
        <p:nvSpPr>
          <p:cNvPr id="10" name="Rectangle 9"/>
          <p:cNvSpPr/>
          <p:nvPr/>
        </p:nvSpPr>
        <p:spPr>
          <a:xfrm>
            <a:off x="7237491" y="4036717"/>
            <a:ext cx="2084640" cy="1169551"/>
          </a:xfrm>
          <a:prstGeom prst="rect">
            <a:avLst/>
          </a:prstGeom>
        </p:spPr>
        <p:txBody>
          <a:bodyPr wrap="square">
            <a:spAutoFit/>
          </a:bodyPr>
          <a:lstStyle/>
          <a:p>
            <a:pPr algn="ctr"/>
            <a:r>
              <a:rPr lang="en-US" sz="1400">
                <a:solidFill>
                  <a:schemeClr val="tx1">
                    <a:lumMod val="75000"/>
                  </a:schemeClr>
                </a:solidFill>
              </a:rPr>
              <a:t>Open source, cloud neutral, community driven functions as a Service for any language, best of class for Java </a:t>
            </a:r>
          </a:p>
        </p:txBody>
      </p:sp>
      <p:sp>
        <p:nvSpPr>
          <p:cNvPr id="25" name="Rectangle 24"/>
          <p:cNvSpPr/>
          <p:nvPr/>
        </p:nvSpPr>
        <p:spPr>
          <a:xfrm>
            <a:off x="5065277" y="3462293"/>
            <a:ext cx="2084640" cy="584775"/>
          </a:xfrm>
          <a:prstGeom prst="rect">
            <a:avLst/>
          </a:prstGeom>
          <a:noFill/>
        </p:spPr>
        <p:txBody>
          <a:bodyPr wrap="square" anchor="b">
            <a:spAutoFit/>
          </a:bodyPr>
          <a:lstStyle/>
          <a:p>
            <a:pPr algn="ctr"/>
            <a:r>
              <a:rPr lang="en-US" sz="1600" b="1">
                <a:solidFill>
                  <a:schemeClr val="tx1">
                    <a:lumMod val="50000"/>
                  </a:schemeClr>
                </a:solidFill>
              </a:rPr>
              <a:t>Container</a:t>
            </a:r>
            <a:endParaRPr lang="en-US" sz="1600" b="1">
              <a:solidFill>
                <a:schemeClr val="tx1">
                  <a:lumMod val="50000"/>
                </a:schemeClr>
              </a:solidFill>
            </a:endParaRPr>
          </a:p>
          <a:p>
            <a:pPr algn="ctr"/>
            <a:r>
              <a:rPr lang="en-US" sz="1600" b="1" err="1">
                <a:solidFill>
                  <a:schemeClr val="tx1">
                    <a:lumMod val="50000"/>
                  </a:schemeClr>
                </a:solidFill>
              </a:rPr>
              <a:t>Microservices</a:t>
            </a:r>
            <a:endParaRPr lang="en-US" sz="1600" b="1">
              <a:solidFill>
                <a:schemeClr val="tx1">
                  <a:lumMod val="50000"/>
                </a:schemeClr>
              </a:solidFill>
            </a:endParaRPr>
          </a:p>
        </p:txBody>
      </p:sp>
      <p:sp>
        <p:nvSpPr>
          <p:cNvPr id="26" name="Rectangle 25"/>
          <p:cNvSpPr/>
          <p:nvPr/>
        </p:nvSpPr>
        <p:spPr>
          <a:xfrm>
            <a:off x="5065277" y="4036717"/>
            <a:ext cx="2084640" cy="1384995"/>
          </a:xfrm>
          <a:prstGeom prst="rect">
            <a:avLst/>
          </a:prstGeom>
        </p:spPr>
        <p:txBody>
          <a:bodyPr wrap="square">
            <a:spAutoFit/>
          </a:bodyPr>
          <a:lstStyle/>
          <a:p>
            <a:pPr algn="ctr"/>
            <a:r>
              <a:rPr lang="en-US" sz="1400">
                <a:solidFill>
                  <a:schemeClr val="tx1">
                    <a:lumMod val="75000"/>
                  </a:schemeClr>
                </a:solidFill>
              </a:rPr>
              <a:t>A collection of services, frameworks and libraries for the modern cloud developer; based on Cloud Native Compute Foundation – </a:t>
            </a:r>
            <a:r>
              <a:rPr lang="en-US" sz="1400" err="1">
                <a:solidFill>
                  <a:schemeClr val="tx1">
                    <a:lumMod val="75000"/>
                  </a:schemeClr>
                </a:solidFill>
              </a:rPr>
              <a:t>Istio</a:t>
            </a:r>
            <a:r>
              <a:rPr lang="en-US" sz="1400">
                <a:solidFill>
                  <a:schemeClr val="tx1">
                    <a:lumMod val="75000"/>
                  </a:schemeClr>
                </a:solidFill>
              </a:rPr>
              <a:t>/Envoy</a:t>
            </a:r>
          </a:p>
        </p:txBody>
      </p:sp>
      <p:sp>
        <p:nvSpPr>
          <p:cNvPr id="33" name="Rectangle 32"/>
          <p:cNvSpPr/>
          <p:nvPr/>
        </p:nvSpPr>
        <p:spPr>
          <a:xfrm>
            <a:off x="593854" y="3462293"/>
            <a:ext cx="2084640" cy="584775"/>
          </a:xfrm>
          <a:prstGeom prst="rect">
            <a:avLst/>
          </a:prstGeom>
          <a:noFill/>
        </p:spPr>
        <p:txBody>
          <a:bodyPr wrap="square" anchor="b">
            <a:spAutoFit/>
          </a:bodyPr>
          <a:lstStyle/>
          <a:p>
            <a:pPr algn="ctr"/>
            <a:r>
              <a:rPr lang="en-US" sz="1600" b="1">
                <a:solidFill>
                  <a:schemeClr val="tx1">
                    <a:lumMod val="50000"/>
                  </a:schemeClr>
                </a:solidFill>
              </a:rPr>
              <a:t>Container </a:t>
            </a:r>
            <a:br>
              <a:rPr lang="en-US" sz="1600" b="1">
                <a:solidFill>
                  <a:schemeClr val="tx1">
                    <a:lumMod val="50000"/>
                  </a:schemeClr>
                </a:solidFill>
              </a:rPr>
            </a:br>
            <a:r>
              <a:rPr lang="en-US" sz="1600" b="1">
                <a:solidFill>
                  <a:schemeClr val="tx1">
                    <a:lumMod val="50000"/>
                  </a:schemeClr>
                </a:solidFill>
              </a:rPr>
              <a:t>Pipelines</a:t>
            </a:r>
          </a:p>
        </p:txBody>
      </p:sp>
      <p:sp>
        <p:nvSpPr>
          <p:cNvPr id="34" name="Rectangle 33"/>
          <p:cNvSpPr/>
          <p:nvPr/>
        </p:nvSpPr>
        <p:spPr>
          <a:xfrm>
            <a:off x="593854" y="4036717"/>
            <a:ext cx="2084640" cy="1169551"/>
          </a:xfrm>
          <a:prstGeom prst="rect">
            <a:avLst/>
          </a:prstGeom>
        </p:spPr>
        <p:txBody>
          <a:bodyPr wrap="square">
            <a:spAutoFit/>
          </a:bodyPr>
          <a:lstStyle/>
          <a:p>
            <a:pPr algn="ctr"/>
            <a:r>
              <a:rPr lang="en-US" sz="1400">
                <a:solidFill>
                  <a:schemeClr val="tx1">
                    <a:lumMod val="75000"/>
                  </a:schemeClr>
                </a:solidFill>
              </a:rPr>
              <a:t>A market leading solution for application lifecycle management with a Docker centric product view</a:t>
            </a:r>
          </a:p>
        </p:txBody>
      </p:sp>
      <p:sp>
        <p:nvSpPr>
          <p:cNvPr id="42" name="Rectangle 41"/>
          <p:cNvSpPr/>
          <p:nvPr/>
        </p:nvSpPr>
        <p:spPr>
          <a:xfrm>
            <a:off x="2766069" y="3462293"/>
            <a:ext cx="2211632" cy="584775"/>
          </a:xfrm>
          <a:prstGeom prst="rect">
            <a:avLst/>
          </a:prstGeom>
          <a:noFill/>
        </p:spPr>
        <p:txBody>
          <a:bodyPr wrap="square" anchor="b">
            <a:spAutoFit/>
          </a:bodyPr>
          <a:lstStyle/>
          <a:p>
            <a:pPr algn="ctr"/>
            <a:r>
              <a:rPr lang="en-US" sz="1600" b="1">
                <a:solidFill>
                  <a:schemeClr val="tx1">
                    <a:lumMod val="50000"/>
                  </a:schemeClr>
                </a:solidFill>
              </a:rPr>
              <a:t>Container </a:t>
            </a:r>
            <a:br>
              <a:rPr lang="en-US" sz="1600" b="1">
                <a:solidFill>
                  <a:schemeClr val="tx1">
                    <a:lumMod val="50000"/>
                  </a:schemeClr>
                </a:solidFill>
              </a:rPr>
            </a:br>
            <a:r>
              <a:rPr lang="en-US" sz="1600" b="1">
                <a:solidFill>
                  <a:schemeClr val="tx1">
                    <a:lumMod val="50000"/>
                  </a:schemeClr>
                </a:solidFill>
              </a:rPr>
              <a:t>Engine</a:t>
            </a:r>
          </a:p>
        </p:txBody>
      </p:sp>
      <p:sp>
        <p:nvSpPr>
          <p:cNvPr id="43" name="Rectangle 42"/>
          <p:cNvSpPr/>
          <p:nvPr/>
        </p:nvSpPr>
        <p:spPr>
          <a:xfrm>
            <a:off x="2829564" y="4036717"/>
            <a:ext cx="2084641" cy="1169551"/>
          </a:xfrm>
          <a:prstGeom prst="rect">
            <a:avLst/>
          </a:prstGeom>
        </p:spPr>
        <p:txBody>
          <a:bodyPr wrap="square">
            <a:spAutoFit/>
          </a:bodyPr>
          <a:lstStyle/>
          <a:p>
            <a:pPr algn="ctr"/>
            <a:r>
              <a:rPr lang="en-US" sz="1400">
                <a:solidFill>
                  <a:schemeClr val="tx1">
                    <a:lumMod val="75000"/>
                  </a:schemeClr>
                </a:solidFill>
              </a:rPr>
              <a:t>Fully managed container service based on Kubernetes running on Oracle Cloud Infrastructure Bare Metal</a:t>
            </a:r>
          </a:p>
        </p:txBody>
      </p:sp>
      <p:sp>
        <p:nvSpPr>
          <p:cNvPr id="47" name="Rectangle 46"/>
          <p:cNvSpPr/>
          <p:nvPr/>
        </p:nvSpPr>
        <p:spPr>
          <a:xfrm>
            <a:off x="9572372" y="3462293"/>
            <a:ext cx="2237040" cy="584775"/>
          </a:xfrm>
          <a:prstGeom prst="rect">
            <a:avLst/>
          </a:prstGeom>
          <a:noFill/>
        </p:spPr>
        <p:txBody>
          <a:bodyPr wrap="square" anchor="b">
            <a:spAutoFit/>
          </a:bodyPr>
          <a:lstStyle/>
          <a:p>
            <a:pPr algn="ctr"/>
            <a:r>
              <a:rPr lang="en-US" sz="1600" b="1">
                <a:solidFill>
                  <a:schemeClr val="tx1">
                    <a:lumMod val="50000"/>
                  </a:schemeClr>
                </a:solidFill>
              </a:rPr>
              <a:t>Container </a:t>
            </a:r>
            <a:br>
              <a:rPr lang="en-US" sz="1600" b="1">
                <a:solidFill>
                  <a:schemeClr val="tx1">
                    <a:lumMod val="50000"/>
                  </a:schemeClr>
                </a:solidFill>
              </a:rPr>
            </a:br>
            <a:r>
              <a:rPr lang="en-US" sz="1600" b="1">
                <a:solidFill>
                  <a:schemeClr val="tx1">
                    <a:lumMod val="50000"/>
                  </a:schemeClr>
                </a:solidFill>
              </a:rPr>
              <a:t>Diagnostics</a:t>
            </a:r>
          </a:p>
        </p:txBody>
      </p:sp>
      <p:sp>
        <p:nvSpPr>
          <p:cNvPr id="48" name="Rectangle 47"/>
          <p:cNvSpPr/>
          <p:nvPr/>
        </p:nvSpPr>
        <p:spPr>
          <a:xfrm>
            <a:off x="9572372" y="4036717"/>
            <a:ext cx="2084640" cy="954107"/>
          </a:xfrm>
          <a:prstGeom prst="rect">
            <a:avLst/>
          </a:prstGeom>
        </p:spPr>
        <p:txBody>
          <a:bodyPr wrap="square">
            <a:spAutoFit/>
          </a:bodyPr>
          <a:lstStyle/>
          <a:p>
            <a:pPr algn="ctr"/>
            <a:r>
              <a:rPr lang="en-US" sz="1400">
                <a:solidFill>
                  <a:schemeClr val="tx1">
                    <a:lumMod val="75000"/>
                  </a:schemeClr>
                </a:solidFill>
              </a:rPr>
              <a:t>Unparalleled real-time observability and diagnostics for large scale distributed Java systems</a:t>
            </a:r>
          </a:p>
        </p:txBody>
      </p:sp>
      <p:grpSp>
        <p:nvGrpSpPr>
          <p:cNvPr id="50" name="Group 49"/>
          <p:cNvGrpSpPr/>
          <p:nvPr/>
        </p:nvGrpSpPr>
        <p:grpSpPr>
          <a:xfrm>
            <a:off x="7336661" y="1478948"/>
            <a:ext cx="1886299" cy="1886299"/>
            <a:chOff x="2791465" y="4431675"/>
            <a:chExt cx="2667002" cy="2667003"/>
          </a:xfrm>
        </p:grpSpPr>
        <p:sp>
          <p:nvSpPr>
            <p:cNvPr id="51" name="Freeform: Shape 5"/>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07" tIns="45707" rIns="45707" bIns="45707" numCol="1" anchor="t">
              <a:noAutofit/>
            </a:bodyPr>
            <a:lstStyle/>
            <a:p/>
          </p:txBody>
        </p:sp>
        <p:sp>
          <p:nvSpPr>
            <p:cNvPr id="52" name="Shape 384"/>
            <p:cNvSpPr/>
            <p:nvPr/>
          </p:nvSpPr>
          <p:spPr>
            <a:xfrm rot="10800000" flipH="1">
              <a:off x="3210688" y="4850333"/>
              <a:ext cx="1828557" cy="1829687"/>
            </a:xfrm>
            <a:prstGeom prst="ellipse">
              <a:avLst/>
            </a:prstGeom>
            <a:solidFill>
              <a:schemeClr val="bg1"/>
            </a:solidFill>
            <a:ln w="12700" cap="flat">
              <a:noFill/>
              <a:miter lim="400000"/>
            </a:ln>
            <a:effectLst/>
          </p:spPr>
          <p:txBody>
            <a:bodyPr wrap="square" lIns="45707" tIns="45707" rIns="45707" bIns="45707" numCol="1" anchor="t">
              <a:noAutofit/>
            </a:bodyPr>
            <a:lstStyle/>
            <a:p/>
          </p:txBody>
        </p:sp>
      </p:grpSp>
      <p:grpSp>
        <p:nvGrpSpPr>
          <p:cNvPr id="54" name="Group 53"/>
          <p:cNvGrpSpPr/>
          <p:nvPr/>
        </p:nvGrpSpPr>
        <p:grpSpPr>
          <a:xfrm>
            <a:off x="5164447" y="1491646"/>
            <a:ext cx="1886299" cy="1886299"/>
            <a:chOff x="2791465" y="4431675"/>
            <a:chExt cx="2667002" cy="2667003"/>
          </a:xfrm>
        </p:grpSpPr>
        <p:sp>
          <p:nvSpPr>
            <p:cNvPr id="55" name="Freeform: Shape 14"/>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07" tIns="45707" rIns="45707" bIns="45707" numCol="1" anchor="t">
              <a:noAutofit/>
            </a:bodyPr>
            <a:lstStyle/>
            <a:p/>
          </p:txBody>
        </p:sp>
        <p:sp>
          <p:nvSpPr>
            <p:cNvPr id="56" name="Shape 384"/>
            <p:cNvSpPr/>
            <p:nvPr/>
          </p:nvSpPr>
          <p:spPr>
            <a:xfrm rot="10800000" flipH="1">
              <a:off x="3210688" y="4850333"/>
              <a:ext cx="1828557" cy="1829687"/>
            </a:xfrm>
            <a:prstGeom prst="ellipse">
              <a:avLst/>
            </a:prstGeom>
            <a:solidFill>
              <a:schemeClr val="bg1"/>
            </a:solidFill>
            <a:ln w="12700" cap="flat">
              <a:noFill/>
              <a:miter lim="400000"/>
            </a:ln>
            <a:effectLst/>
          </p:spPr>
          <p:txBody>
            <a:bodyPr wrap="square" lIns="45707" tIns="45707" rIns="45707" bIns="45707" numCol="1" anchor="t">
              <a:noAutofit/>
            </a:bodyPr>
            <a:lstStyle/>
            <a:p/>
          </p:txBody>
        </p:sp>
      </p:grpSp>
      <p:pic>
        <p:nvPicPr>
          <p:cNvPr id="57" name="Picture 56"/>
          <p:cNvPicPr>
            <a:picLocks noChangeAspect="1"/>
          </p:cNvPicPr>
          <p:nvPr/>
        </p:nvPicPr>
        <p:blipFill>
          <a:blip r:embed="rId1"/>
          <a:stretch>
            <a:fillRect/>
          </a:stretch>
        </p:blipFill>
        <p:spPr>
          <a:xfrm>
            <a:off x="5691024" y="2052961"/>
            <a:ext cx="839104" cy="834909"/>
          </a:xfrm>
          <a:prstGeom prst="rect">
            <a:avLst/>
          </a:prstGeom>
        </p:spPr>
      </p:pic>
      <p:grpSp>
        <p:nvGrpSpPr>
          <p:cNvPr id="58" name="Group 57"/>
          <p:cNvGrpSpPr/>
          <p:nvPr/>
        </p:nvGrpSpPr>
        <p:grpSpPr>
          <a:xfrm>
            <a:off x="693024" y="1529737"/>
            <a:ext cx="1886299" cy="1886299"/>
            <a:chOff x="-12909593" y="4431675"/>
            <a:chExt cx="2667002" cy="2667003"/>
          </a:xfrm>
        </p:grpSpPr>
        <p:sp>
          <p:nvSpPr>
            <p:cNvPr id="59" name="Freeform: Shape 17"/>
            <p:cNvSpPr/>
            <p:nvPr/>
          </p:nvSpPr>
          <p:spPr>
            <a:xfrm rot="10800000" flipH="1">
              <a:off x="-12909593"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07" tIns="45707" rIns="45707" bIns="45707" numCol="1" anchor="t">
              <a:noAutofit/>
            </a:bodyPr>
            <a:lstStyle/>
            <a:p/>
          </p:txBody>
        </p:sp>
        <p:sp>
          <p:nvSpPr>
            <p:cNvPr id="60" name="Shape 384"/>
            <p:cNvSpPr/>
            <p:nvPr/>
          </p:nvSpPr>
          <p:spPr>
            <a:xfrm rot="10800000" flipH="1">
              <a:off x="-12490371" y="4829255"/>
              <a:ext cx="1828557" cy="1829687"/>
            </a:xfrm>
            <a:prstGeom prst="ellipse">
              <a:avLst/>
            </a:prstGeom>
            <a:solidFill>
              <a:schemeClr val="bg1"/>
            </a:solidFill>
            <a:ln w="12700" cap="flat">
              <a:noFill/>
              <a:miter lim="400000"/>
            </a:ln>
            <a:effectLst/>
          </p:spPr>
          <p:txBody>
            <a:bodyPr wrap="square" lIns="45707" tIns="45707" rIns="45707" bIns="45707" numCol="1" anchor="t">
              <a:noAutofit/>
            </a:bodyPr>
            <a:lstStyle/>
            <a:p/>
          </p:txBody>
        </p:sp>
      </p:grpSp>
      <p:grpSp>
        <p:nvGrpSpPr>
          <p:cNvPr id="62" name="Group 61"/>
          <p:cNvGrpSpPr/>
          <p:nvPr/>
        </p:nvGrpSpPr>
        <p:grpSpPr>
          <a:xfrm>
            <a:off x="2928736" y="1491646"/>
            <a:ext cx="1886299" cy="1886299"/>
            <a:chOff x="2791465" y="4431675"/>
            <a:chExt cx="2667002" cy="2667003"/>
          </a:xfrm>
        </p:grpSpPr>
        <p:sp>
          <p:nvSpPr>
            <p:cNvPr id="63" name="Freeform: Shape 11"/>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07" tIns="45707" rIns="45707" bIns="45707" numCol="1" anchor="t">
              <a:noAutofit/>
            </a:bodyPr>
            <a:lstStyle/>
            <a:p/>
          </p:txBody>
        </p:sp>
        <p:sp>
          <p:nvSpPr>
            <p:cNvPr id="64" name="Shape 384"/>
            <p:cNvSpPr/>
            <p:nvPr/>
          </p:nvSpPr>
          <p:spPr>
            <a:xfrm rot="10800000" flipH="1">
              <a:off x="3210688" y="4850333"/>
              <a:ext cx="1828557" cy="1829687"/>
            </a:xfrm>
            <a:prstGeom prst="ellipse">
              <a:avLst/>
            </a:prstGeom>
            <a:solidFill>
              <a:schemeClr val="bg1"/>
            </a:solidFill>
            <a:ln w="12700" cap="flat">
              <a:noFill/>
              <a:miter lim="400000"/>
            </a:ln>
            <a:effectLst/>
          </p:spPr>
          <p:txBody>
            <a:bodyPr wrap="square" lIns="45707" tIns="45707" rIns="45707" bIns="45707" numCol="1" anchor="t">
              <a:noAutofit/>
            </a:bodyPr>
            <a:lstStyle/>
            <a:p/>
          </p:txBody>
        </p:sp>
      </p:grpSp>
      <p:sp>
        <p:nvSpPr>
          <p:cNvPr id="66" name="TextBox 65"/>
          <p:cNvSpPr txBox="1"/>
          <p:nvPr/>
        </p:nvSpPr>
        <p:spPr>
          <a:xfrm>
            <a:off x="2768160" y="1517447"/>
            <a:ext cx="914162" cy="914162"/>
          </a:xfrm>
          <a:prstGeom prst="rect">
            <a:avLst/>
          </a:prstGeom>
          <a:noFill/>
        </p:spPr>
        <p:txBody>
          <a:bodyPr wrap="none" lIns="0" tIns="0" rIns="0" bIns="0" rtlCol="0">
            <a:noAutofit/>
          </a:bodyPr>
          <a:lstStyle/>
          <a:p>
            <a:pPr>
              <a:lnSpc>
                <a:spcPct val="90000"/>
              </a:lnSpc>
            </a:pPr>
            <a:endParaRPr lang="en-US"/>
          </a:p>
        </p:txBody>
      </p:sp>
      <p:grpSp>
        <p:nvGrpSpPr>
          <p:cNvPr id="67" name="Group 66"/>
          <p:cNvGrpSpPr/>
          <p:nvPr/>
        </p:nvGrpSpPr>
        <p:grpSpPr>
          <a:xfrm>
            <a:off x="9671543" y="1491646"/>
            <a:ext cx="1886299" cy="1886299"/>
            <a:chOff x="2791465" y="4431675"/>
            <a:chExt cx="2667002" cy="2667003"/>
          </a:xfrm>
        </p:grpSpPr>
        <p:sp>
          <p:nvSpPr>
            <p:cNvPr id="68" name="Freeform: Shape 8"/>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07" tIns="45707" rIns="45707" bIns="45707" numCol="1" anchor="t">
              <a:noAutofit/>
            </a:bodyPr>
            <a:lstStyle/>
            <a:p/>
          </p:txBody>
        </p:sp>
        <p:sp>
          <p:nvSpPr>
            <p:cNvPr id="69" name="Shape 384"/>
            <p:cNvSpPr/>
            <p:nvPr/>
          </p:nvSpPr>
          <p:spPr>
            <a:xfrm rot="10800000" flipH="1">
              <a:off x="3210688" y="4850333"/>
              <a:ext cx="1828557" cy="1829687"/>
            </a:xfrm>
            <a:prstGeom prst="ellipse">
              <a:avLst/>
            </a:prstGeom>
            <a:solidFill>
              <a:schemeClr val="bg1"/>
            </a:solidFill>
            <a:ln w="12700" cap="flat">
              <a:noFill/>
              <a:miter lim="400000"/>
            </a:ln>
            <a:effectLst/>
          </p:spPr>
          <p:txBody>
            <a:bodyPr wrap="square" lIns="45707" tIns="45707" rIns="45707" bIns="45707" numCol="1" anchor="t">
              <a:noAutofit/>
            </a:bodyPr>
            <a:lstStyle/>
            <a:p/>
          </p:txBody>
        </p:sp>
      </p:grpSp>
      <p:pic>
        <p:nvPicPr>
          <p:cNvPr id="2" name="Picture 1"/>
          <p:cNvPicPr>
            <a:picLocks noChangeAspect="1"/>
          </p:cNvPicPr>
          <p:nvPr/>
        </p:nvPicPr>
        <p:blipFill>
          <a:blip r:embed="rId2">
            <a:duotone>
              <a:schemeClr val="accent1">
                <a:shade val="45000"/>
                <a:satMod val="135000"/>
              </a:schemeClr>
              <a:prstClr val="white"/>
            </a:duotone>
          </a:blip>
          <a:stretch>
            <a:fillRect/>
          </a:stretch>
        </p:blipFill>
        <p:spPr>
          <a:xfrm>
            <a:off x="1306019" y="2024297"/>
            <a:ext cx="658855" cy="817314"/>
          </a:xfrm>
          <a:prstGeom prst="rect">
            <a:avLst/>
          </a:prstGeom>
        </p:spPr>
      </p:pic>
      <p:pic>
        <p:nvPicPr>
          <p:cNvPr id="71" name="Picture 70"/>
          <p:cNvPicPr>
            <a:picLocks noChangeAspect="1"/>
          </p:cNvPicPr>
          <p:nvPr/>
        </p:nvPicPr>
        <p:blipFill>
          <a:blip r:embed="rId3"/>
          <a:stretch>
            <a:fillRect/>
          </a:stretch>
        </p:blipFill>
        <p:spPr>
          <a:xfrm>
            <a:off x="10022640" y="1839557"/>
            <a:ext cx="1184104" cy="1184104"/>
          </a:xfrm>
          <a:prstGeom prst="rect">
            <a:avLst/>
          </a:prstGeom>
        </p:spPr>
      </p:pic>
      <p:pic>
        <p:nvPicPr>
          <p:cNvPr id="72" name="Picture 71"/>
          <p:cNvPicPr>
            <a:picLocks noChangeAspect="1"/>
          </p:cNvPicPr>
          <p:nvPr/>
        </p:nvPicPr>
        <p:blipFill>
          <a:blip r:embed="rId4"/>
          <a:stretch>
            <a:fillRect/>
          </a:stretch>
        </p:blipFill>
        <p:spPr>
          <a:xfrm>
            <a:off x="3439969" y="1975347"/>
            <a:ext cx="912523" cy="912523"/>
          </a:xfrm>
          <a:prstGeom prst="rect">
            <a:avLst/>
          </a:prstGeom>
        </p:spPr>
      </p:pic>
      <p:sp>
        <p:nvSpPr>
          <p:cNvPr id="4" name="TextBox 3"/>
          <p:cNvSpPr txBox="1"/>
          <p:nvPr/>
        </p:nvSpPr>
        <p:spPr>
          <a:xfrm>
            <a:off x="7923212" y="2002679"/>
            <a:ext cx="762000" cy="834909"/>
          </a:xfrm>
          <a:prstGeom prst="rect">
            <a:avLst/>
          </a:prstGeom>
          <a:noFill/>
        </p:spPr>
        <p:txBody>
          <a:bodyPr wrap="square" lIns="0" tIns="0" rIns="0" bIns="0" rtlCol="0" anchor="ctr">
            <a:noAutofit/>
          </a:bodyPr>
          <a:lstStyle/>
          <a:p>
            <a:pPr algn="ctr">
              <a:lnSpc>
                <a:spcPct val="90000"/>
              </a:lnSpc>
            </a:pPr>
            <a:r>
              <a:rPr lang="en-US" sz="4800" b="1" i="1">
                <a:solidFill>
                  <a:schemeClr val="accent1"/>
                </a:solidFill>
                <a:latin typeface="Trebuchet MS" charset="0"/>
                <a:ea typeface="Trebuchet MS" charset="0"/>
                <a:cs typeface="Trebuchet MS" charset="0"/>
              </a:rPr>
              <a:t>fn</a:t>
            </a:r>
            <a:endParaRPr lang="en-US" b="1" i="1">
              <a:solidFill>
                <a:schemeClr val="accent1"/>
              </a:solidFill>
              <a:latin typeface="Trebuchet MS" charset="0"/>
              <a:ea typeface="Trebuchet MS" charset="0"/>
              <a:cs typeface="Trebuchet MS" charset="0"/>
            </a:endParaRPr>
          </a:p>
        </p:txBody>
      </p:sp>
      <p:sp>
        <p:nvSpPr>
          <p:cNvPr id="35" name="Rectangle 34"/>
          <p:cNvSpPr/>
          <p:nvPr/>
        </p:nvSpPr>
        <p:spPr>
          <a:xfrm>
            <a:off x="3122612" y="5497114"/>
            <a:ext cx="5912131" cy="707886"/>
          </a:xfrm>
          <a:prstGeom prst="rect">
            <a:avLst/>
          </a:prstGeom>
        </p:spPr>
        <p:txBody>
          <a:bodyPr wrap="none">
            <a:spAutoFit/>
          </a:bodyPr>
          <a:lstStyle/>
          <a:p>
            <a:r>
              <a:rPr lang="en-US" sz="4000" b="1">
                <a:solidFill>
                  <a:schemeClr val="accent1"/>
                </a:solidFill>
              </a:rPr>
              <a:t>Build --- Deploy --- Operate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x-none" altLang="en-US"/>
              <a:t>Q&amp;A</a:t>
            </a:r>
            <a:endParaRPr lang="x-none" altLang="en-US"/>
          </a:p>
        </p:txBody>
      </p:sp>
      <p:sp>
        <p:nvSpPr>
          <p:cNvPr id="7" name="Text Placeholder 6"/>
          <p:cNvSpPr>
            <a:spLocks noGrp="1"/>
          </p:cNvSpPr>
          <p:nvPr>
            <p:ph type="body"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x-none" altLang="en-US"/>
              <a:t>See you Again !!!</a:t>
            </a:r>
            <a:endParaRPr lang="x-none" altLang="en-US"/>
          </a:p>
        </p:txBody>
      </p:sp>
      <p:sp>
        <p:nvSpPr>
          <p:cNvPr id="7" name="Text Placeholder 6"/>
          <p:cNvSpPr>
            <a:spLocks noGrp="1"/>
          </p:cNvSpPr>
          <p:nvPr>
            <p:ph type="body" idx="1"/>
          </p:nvPr>
        </p:nvSpPr>
        <p:spPr/>
        <p:txBody>
          <a:bodyPr/>
          <a:p>
            <a:endParaRPr 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Docker 란?</a:t>
            </a:r>
            <a:endParaRPr lang="x-none" altLang="en-US"/>
          </a:p>
        </p:txBody>
      </p:sp>
      <p:sp>
        <p:nvSpPr>
          <p:cNvPr id="3" name="Content Placeholder 2"/>
          <p:cNvSpPr>
            <a:spLocks noGrp="1"/>
          </p:cNvSpPr>
          <p:nvPr>
            <p:ph idx="1"/>
          </p:nvPr>
        </p:nvSpPr>
        <p:spPr/>
        <p:txBody>
          <a:bodyPr/>
          <a:p>
            <a:r>
              <a:rPr lang="x-none" altLang="en-US"/>
              <a:t>손쉽게 Container기술을  사용할 수 있도록 도와 주는 소프트웨어</a:t>
            </a:r>
            <a:endParaRPr lang="x-none" altLang="en-US"/>
          </a:p>
          <a:p>
            <a:r>
              <a:rPr lang="x-none" altLang="en-US"/>
              <a:t>2013년 3월 처음 소개됨</a:t>
            </a:r>
            <a:endParaRPr lang="x-none" altLang="en-US"/>
          </a:p>
          <a:p>
            <a:pPr lvl="1"/>
            <a:r>
              <a:rPr lang="x-none" altLang="en-US" sz="2400"/>
              <a:t>chroot(1979),BSD jail(2000),Solaris Zones(2004),LXC(2008)</a:t>
            </a:r>
            <a:endParaRPr lang="x-none" altLang="en-US" sz="2400"/>
          </a:p>
          <a:p>
            <a:r>
              <a:rPr lang="x-none" altLang="en-US"/>
              <a:t>"Modern App Platform" - Build, Ship, Run</a:t>
            </a:r>
            <a:endParaRPr lang="x-none" altLang="en-US"/>
          </a:p>
          <a:p>
            <a:r>
              <a:rPr lang="x-none" altLang="en-US"/>
              <a:t>중요기반기술</a:t>
            </a:r>
            <a:endParaRPr lang="x-none" altLang="en-US"/>
          </a:p>
          <a:p>
            <a:pPr lvl="1"/>
            <a:r>
              <a:rPr lang="x-none" altLang="en-US"/>
              <a:t>cgroups </a:t>
            </a:r>
            <a:endParaRPr lang="x-none" altLang="en-US"/>
          </a:p>
          <a:p>
            <a:pPr lvl="1"/>
            <a:r>
              <a:rPr lang="x-none" altLang="en-US"/>
              <a:t>namespaces (Process ID, Mount,UTS,User ID,IPC, Network etc..)</a:t>
            </a:r>
            <a:endParaRPr lang="x-none" altLang="en-US"/>
          </a:p>
          <a:p>
            <a:pPr lvl="1"/>
            <a:r>
              <a:rPr lang="x-none" altLang="en-US"/>
              <a:t>union-capable file system (OverlayFS, AuFS etc..)</a:t>
            </a:r>
            <a:endParaRPr lang="x-none" altLang="en-US"/>
          </a:p>
          <a:p>
            <a:pPr marL="274320" lvl="1" indent="0">
              <a:buNone/>
            </a:pP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2293620" y="204470"/>
            <a:ext cx="7602220" cy="6124575"/>
          </a:xfrm>
          <a:prstGeom prst="rect">
            <a:avLst/>
          </a:prstGeom>
        </p:spPr>
      </p:pic>
      <p:sp>
        <p:nvSpPr>
          <p:cNvPr id="4" name="바닥글 개체 틀 3"/>
          <p:cNvSpPr>
            <a:spLocks noGrp="1"/>
          </p:cNvSpPr>
          <p:nvPr>
            <p:ph type="ftr" sz="quarter" idx="11"/>
          </p:nvPr>
        </p:nvSpPr>
        <p:spPr/>
        <p:txBody>
          <a:bodyPr/>
          <a:lstStyle/>
          <a:p>
            <a:r>
              <a:rPr lang="en-US"/>
              <a:t>Confidential – Oracle Internal/Restricted/Highly Restricted</a:t>
            </a:r>
            <a:endParaRPr lang="en-US" dirty="0"/>
          </a:p>
        </p:txBody>
      </p:sp>
      <p:sp>
        <p:nvSpPr>
          <p:cNvPr id="5" name="슬라이드 번호 개체 틀 4"/>
          <p:cNvSpPr>
            <a:spLocks noGrp="1"/>
          </p:cNvSpPr>
          <p:nvPr>
            <p:ph type="sldNum" sz="quarter" idx="12"/>
          </p:nvPr>
        </p:nvSpPr>
        <p:spPr/>
        <p:txBody>
          <a:bodyPr/>
          <a:lstStyle/>
          <a:p>
            <a:r>
              <a:rPr lang="en-US" altLang="ko-KR"/>
              <a:t>*</a:t>
            </a:r>
            <a:endParaRPr lang="en-US" altLang="ko-KR" dirty="0"/>
          </a:p>
        </p:txBody>
      </p:sp>
      <p:sp>
        <p:nvSpPr>
          <p:cNvPr id="6" name="Title 5"/>
          <p:cNvSpPr>
            <a:spLocks noGrp="1"/>
          </p:cNvSpPr>
          <p:nvPr>
            <p:ph type="title"/>
          </p:nvPr>
        </p:nvSpPr>
        <p:spPr/>
        <p:txBody>
          <a:bodyPr/>
          <a:p>
            <a:r>
              <a:rPr lang="x-none" altLang="en-US"/>
              <a:t>Docker Workflow !!</a:t>
            </a:r>
            <a:endParaRPr lang="x-none" altLang="en-US"/>
          </a:p>
        </p:txBody>
      </p:sp>
      <p:sp>
        <p:nvSpPr>
          <p:cNvPr id="12" name="Text Box 11"/>
          <p:cNvSpPr txBox="1"/>
          <p:nvPr/>
        </p:nvSpPr>
        <p:spPr>
          <a:xfrm>
            <a:off x="7198360" y="6250305"/>
            <a:ext cx="4789805" cy="193675"/>
          </a:xfrm>
          <a:prstGeom prst="rect">
            <a:avLst/>
          </a:prstGeom>
          <a:noFill/>
        </p:spPr>
        <p:txBody>
          <a:bodyPr wrap="square" lIns="0" tIns="0" rIns="0" bIns="0" rtlCol="0" anchor="t">
            <a:spAutoFit/>
          </a:bodyPr>
          <a:p>
            <a:pPr algn="r">
              <a:lnSpc>
                <a:spcPct val="90000"/>
              </a:lnSpc>
            </a:pPr>
            <a:r>
              <a:rPr lang="x-none" altLang="en-US" sz="1200" dirty="0" smtClean="0">
                <a:latin typeface="San Francisco Display" charset="0"/>
                <a:ea typeface="맑은 고딕" charset="0"/>
              </a:rPr>
              <a:t>출처: </a:t>
            </a:r>
            <a:r>
              <a:rPr lang="en-US" sz="1200" dirty="0" smtClean="0">
                <a:latin typeface="San Francisco Display" charset="0"/>
                <a:ea typeface="맑은 고딕" charset="0"/>
              </a:rPr>
              <a:t>https://dzone.com/articles/docker-crash-course</a:t>
            </a:r>
            <a:endParaRPr lang="en-US" sz="1200" dirty="0" smtClean="0">
              <a:latin typeface="San Francisco Display"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 2"/>
          <p:cNvSpPr/>
          <p:nvPr/>
        </p:nvSpPr>
        <p:spPr>
          <a:xfrm>
            <a:off x="532130" y="4901565"/>
            <a:ext cx="11125200" cy="133096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lnSpc>
                <a:spcPct val="90000"/>
              </a:lnSpc>
            </a:pPr>
            <a:endParaRPr lang="x-none" altLang="en-US" dirty="0" smtClean="0">
              <a:solidFill>
                <a:schemeClr val="tx1"/>
              </a:solidFill>
              <a:latin typeface="San Francisco Display" charset="0"/>
              <a:ea typeface="맑은 고딕" charset="0"/>
            </a:endParaRPr>
          </a:p>
        </p:txBody>
      </p:sp>
      <p:sp>
        <p:nvSpPr>
          <p:cNvPr id="6" name="Content Placeholder 5"/>
          <p:cNvSpPr>
            <a:spLocks noGrp="1"/>
          </p:cNvSpPr>
          <p:nvPr>
            <p:ph sz="half" idx="1"/>
          </p:nvPr>
        </p:nvSpPr>
        <p:spPr/>
        <p:txBody>
          <a:bodyPr/>
          <a:p>
            <a:r>
              <a:rPr lang="x-none" altLang="en-US"/>
              <a:t>Developer</a:t>
            </a:r>
            <a:endParaRPr lang="x-none" altLang="en-US"/>
          </a:p>
          <a:p>
            <a:pPr lvl="1"/>
            <a:r>
              <a:rPr lang="x-none" altLang="en-US"/>
              <a:t>Core Concepts</a:t>
            </a:r>
            <a:endParaRPr lang="x-none" altLang="en-US"/>
          </a:p>
          <a:p>
            <a:pPr lvl="2"/>
            <a:r>
              <a:rPr lang="x-none" altLang="en-US"/>
              <a:t>Cluster</a:t>
            </a:r>
            <a:endParaRPr lang="x-none" altLang="en-US"/>
          </a:p>
          <a:p>
            <a:pPr lvl="2"/>
            <a:r>
              <a:rPr lang="x-none" altLang="en-US"/>
              <a:t>Single Container</a:t>
            </a:r>
            <a:endParaRPr lang="x-none" altLang="en-US"/>
          </a:p>
          <a:p>
            <a:pPr lvl="2"/>
            <a:r>
              <a:rPr lang="x-none" altLang="en-US"/>
              <a:t>Multi Container</a:t>
            </a:r>
            <a:endParaRPr lang="x-none" altLang="en-US"/>
          </a:p>
          <a:p>
            <a:pPr lvl="1"/>
            <a:r>
              <a:rPr lang="x-none" altLang="en-US"/>
              <a:t>Service Discovery &amp; LB</a:t>
            </a:r>
            <a:endParaRPr lang="x-none" altLang="en-US"/>
          </a:p>
          <a:p>
            <a:pPr lvl="1"/>
            <a:r>
              <a:rPr lang="x-none" altLang="en-US"/>
              <a:t>Persistent Volumes</a:t>
            </a:r>
            <a:endParaRPr lang="x-none" altLang="en-US"/>
          </a:p>
          <a:p>
            <a:pPr lvl="1"/>
            <a:r>
              <a:rPr lang="x-none" altLang="en-US"/>
              <a:t>Local development</a:t>
            </a:r>
            <a:endParaRPr lang="x-none" altLang="en-US"/>
          </a:p>
        </p:txBody>
      </p:sp>
      <p:sp>
        <p:nvSpPr>
          <p:cNvPr id="7" name="Content Placeholder 6"/>
          <p:cNvSpPr>
            <a:spLocks noGrp="1"/>
          </p:cNvSpPr>
          <p:nvPr>
            <p:ph sz="half" idx="2"/>
          </p:nvPr>
        </p:nvSpPr>
        <p:spPr/>
        <p:txBody>
          <a:bodyPr/>
          <a:p>
            <a:r>
              <a:rPr lang="x-none" altLang="en-US"/>
              <a:t>Ops</a:t>
            </a:r>
            <a:endParaRPr lang="x-none" altLang="en-US"/>
          </a:p>
          <a:p>
            <a:pPr lvl="1"/>
            <a:r>
              <a:rPr lang="x-none" altLang="en-US" sz="2400"/>
              <a:t>Multiple master</a:t>
            </a:r>
            <a:endParaRPr lang="x-none" altLang="en-US" sz="2400"/>
          </a:p>
          <a:p>
            <a:pPr lvl="1"/>
            <a:r>
              <a:rPr lang="x-none" altLang="en-US" sz="2400"/>
              <a:t>Scheduler</a:t>
            </a:r>
            <a:endParaRPr lang="x-none" altLang="en-US" sz="2400"/>
          </a:p>
          <a:p>
            <a:pPr lvl="1"/>
            <a:r>
              <a:rPr lang="x-none" altLang="en-US" sz="2400"/>
              <a:t>Rules and constraints</a:t>
            </a:r>
            <a:endParaRPr lang="x-none" altLang="en-US" sz="2400"/>
          </a:p>
          <a:p>
            <a:pPr lvl="1"/>
            <a:r>
              <a:rPr lang="x-none" altLang="en-US" sz="2400"/>
              <a:t>Monitoring</a:t>
            </a:r>
            <a:endParaRPr lang="x-none" altLang="en-US" sz="2400"/>
          </a:p>
          <a:p>
            <a:pPr lvl="1"/>
            <a:r>
              <a:rPr lang="x-none" altLang="en-US" sz="2400"/>
              <a:t>Rolling Update</a:t>
            </a:r>
            <a:endParaRPr lang="x-none" altLang="en-US" sz="2400"/>
          </a:p>
          <a:p>
            <a:pPr lvl="1"/>
            <a:r>
              <a:rPr lang="x-none" altLang="en-US" sz="2400"/>
              <a:t>Cloud/Commercial support</a:t>
            </a:r>
            <a:endParaRPr lang="x-none" altLang="en-US" sz="2400"/>
          </a:p>
          <a:p>
            <a:pPr lvl="1"/>
            <a:endParaRPr lang="x-none" altLang="en-US"/>
          </a:p>
        </p:txBody>
      </p:sp>
      <p:sp>
        <p:nvSpPr>
          <p:cNvPr id="2" name="Title 1"/>
          <p:cNvSpPr>
            <a:spLocks noGrp="1"/>
          </p:cNvSpPr>
          <p:nvPr>
            <p:ph type="title"/>
          </p:nvPr>
        </p:nvSpPr>
        <p:spPr/>
        <p:txBody>
          <a:bodyPr/>
          <a:p>
            <a:r>
              <a:rPr lang="x-none" altLang="en-US"/>
              <a:t>Container Orchestration</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8" name="Picture 7"/>
          <p:cNvPicPr>
            <a:picLocks noChangeAspect="1"/>
          </p:cNvPicPr>
          <p:nvPr/>
        </p:nvPicPr>
        <p:blipFill>
          <a:blip r:embed="rId1"/>
          <a:srcRect b="53718"/>
          <a:stretch>
            <a:fillRect/>
          </a:stretch>
        </p:blipFill>
        <p:spPr>
          <a:xfrm>
            <a:off x="556260" y="5090160"/>
            <a:ext cx="5354955" cy="1055370"/>
          </a:xfrm>
          <a:prstGeom prst="rect">
            <a:avLst/>
          </a:prstGeom>
        </p:spPr>
      </p:pic>
      <p:pic>
        <p:nvPicPr>
          <p:cNvPr id="9" name="Picture 8"/>
          <p:cNvPicPr>
            <a:picLocks noChangeAspect="1"/>
          </p:cNvPicPr>
          <p:nvPr/>
        </p:nvPicPr>
        <p:blipFill>
          <a:blip r:embed="rId2"/>
          <a:srcRect t="45475"/>
          <a:stretch>
            <a:fillRect/>
          </a:stretch>
        </p:blipFill>
        <p:spPr>
          <a:xfrm>
            <a:off x="6302375" y="5087620"/>
            <a:ext cx="5354955" cy="1243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5"/>
          <p:cNvSpPr>
            <a:spLocks noGrp="1"/>
          </p:cNvSpPr>
          <p:nvPr>
            <p:ph idx="1"/>
          </p:nvPr>
        </p:nvSpPr>
        <p:spPr/>
        <p:txBody>
          <a:bodyPr/>
          <a:p>
            <a:endParaRPr lang="en-US"/>
          </a:p>
          <a:p>
            <a:endParaRPr lang="en-US"/>
          </a:p>
          <a:p>
            <a:endParaRPr lang="x-none" altLang="en-US"/>
          </a:p>
          <a:p>
            <a:endParaRPr lang="x-none" altLang="en-US"/>
          </a:p>
          <a:p>
            <a:r>
              <a:rPr lang="x-none" altLang="en-US"/>
              <a:t>컨테이너 오케스트레이션 툴</a:t>
            </a:r>
            <a:endParaRPr lang="x-none" altLang="en-US"/>
          </a:p>
          <a:p>
            <a:r>
              <a:rPr lang="x-none" altLang="en-US"/>
              <a:t>2014년7월 Google에서 Borg &amp; Omega 프로젝트를 발전하여 소개</a:t>
            </a:r>
            <a:endParaRPr lang="x-none" altLang="en-US"/>
          </a:p>
          <a:p>
            <a:r>
              <a:rPr lang="x-none" altLang="en-US"/>
              <a:t>2015년 7월 v1 발표 - Cloud Native Computing Foundation (CNCF) 기부, 2017년 현재 v1.8.1 Stable</a:t>
            </a:r>
            <a:endParaRPr lang="x-none" altLang="en-US"/>
          </a:p>
        </p:txBody>
      </p:sp>
      <p:sp>
        <p:nvSpPr>
          <p:cNvPr id="3" name="Footer Placeholder 2"/>
          <p:cNvSpPr>
            <a:spLocks noGrp="1"/>
          </p:cNvSpPr>
          <p:nvPr>
            <p:ph type="ftr" sz="quarter" idx="11"/>
          </p:nvPr>
        </p:nvSpPr>
        <p:spPr/>
        <p:txBody>
          <a:bodyPr/>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p>
            <a:fld id="{C51EAA63-D034-42AE-91FA-B13B9518C7BE}" type="slidenum">
              <a:rPr/>
            </a:fld>
            <a:endParaRPr dirty="0"/>
          </a:p>
        </p:txBody>
      </p:sp>
      <p:pic>
        <p:nvPicPr>
          <p:cNvPr id="7" name="Picture 6"/>
          <p:cNvPicPr>
            <a:picLocks noChangeAspect="1"/>
          </p:cNvPicPr>
          <p:nvPr/>
        </p:nvPicPr>
        <p:blipFill>
          <a:blip r:embed="rId1"/>
          <a:stretch>
            <a:fillRect/>
          </a:stretch>
        </p:blipFill>
        <p:spPr>
          <a:xfrm>
            <a:off x="2264410" y="609600"/>
            <a:ext cx="8075930" cy="2856865"/>
          </a:xfrm>
          <a:prstGeom prst="rect">
            <a:avLst/>
          </a:prstGeom>
        </p:spPr>
      </p:pic>
      <p:sp>
        <p:nvSpPr>
          <p:cNvPr id="5" name="Title 4"/>
          <p:cNvSpPr>
            <a:spLocks noGrp="1"/>
          </p:cNvSpPr>
          <p:nvPr>
            <p:ph type="title"/>
          </p:nvPr>
        </p:nvSpPr>
        <p:spPr/>
        <p:txBody>
          <a:bodyPr/>
          <a:p>
            <a:r>
              <a:rPr lang="x-none" altLang="en-US"/>
              <a:t>Kubernetes </a:t>
            </a:r>
            <a:endParaRPr lang="x-none" altLang="en-US"/>
          </a:p>
        </p:txBody>
      </p:sp>
      <p:pic>
        <p:nvPicPr>
          <p:cNvPr id="1153" name="Shape 1153"/>
          <p:cNvPicPr preferRelativeResize="0"/>
          <p:nvPr/>
        </p:nvPicPr>
        <p:blipFill>
          <a:blip r:embed="rId2"/>
          <a:srcRect/>
          <a:stretch>
            <a:fillRect/>
          </a:stretch>
        </p:blipFill>
        <p:spPr>
          <a:xfrm>
            <a:off x="10857230" y="519748"/>
            <a:ext cx="799465" cy="775335"/>
          </a:xfrm>
          <a:prstGeom prst="rect">
            <a:avLst/>
          </a:prstGeom>
          <a:noFill/>
          <a:ln w="9525">
            <a:noFill/>
            <a:miter/>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Kubernetes </a:t>
            </a:r>
            <a:br>
              <a:rPr lang="x-none" altLang="en-US"/>
            </a:br>
            <a:r>
              <a:rPr lang="x-none" altLang="en-US"/>
              <a:t>Architecture</a:t>
            </a:r>
            <a:endParaRPr lang="x-none" altLang="en-US"/>
          </a:p>
        </p:txBody>
      </p:sp>
      <p:sp>
        <p:nvSpPr>
          <p:cNvPr id="4" name="Footer Placeholder 3"/>
          <p:cNvSpPr>
            <a:spLocks noGrp="1"/>
          </p:cNvSpPr>
          <p:nvPr>
            <p:ph type="ftr" sz="quarter" idx="11"/>
          </p:nvPr>
        </p:nvSpPr>
        <p:spPr/>
        <p:txBody>
          <a:bodyPr/>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p>
            <a:fld id="{C51EAA63-D034-42AE-91FA-B13B9518C7BE}" type="slidenum">
              <a:rPr/>
            </a:fld>
            <a:endParaRPr dirty="0"/>
          </a:p>
        </p:txBody>
      </p:sp>
      <p:pic>
        <p:nvPicPr>
          <p:cNvPr id="6" name="Picture 5">
            <a:hlinkClick r:id="rId1" action="ppaction://hlinkfile"/>
          </p:cNvPr>
          <p:cNvPicPr>
            <a:picLocks noChangeAspect="1"/>
          </p:cNvPicPr>
          <p:nvPr/>
        </p:nvPicPr>
        <p:blipFill>
          <a:blip r:embed="rId2"/>
          <a:stretch>
            <a:fillRect/>
          </a:stretch>
        </p:blipFill>
        <p:spPr>
          <a:xfrm>
            <a:off x="3164205" y="0"/>
            <a:ext cx="5565140" cy="7108190"/>
          </a:xfrm>
          <a:prstGeom prst="rect">
            <a:avLst/>
          </a:prstGeom>
        </p:spPr>
      </p:pic>
      <p:sp>
        <p:nvSpPr>
          <p:cNvPr id="7" name="Text Box 6"/>
          <p:cNvSpPr txBox="1"/>
          <p:nvPr/>
        </p:nvSpPr>
        <p:spPr>
          <a:xfrm>
            <a:off x="7087235" y="6229985"/>
            <a:ext cx="4887595" cy="161290"/>
          </a:xfrm>
          <a:prstGeom prst="rect">
            <a:avLst/>
          </a:prstGeom>
          <a:noFill/>
        </p:spPr>
        <p:txBody>
          <a:bodyPr wrap="none" lIns="0" tIns="0" rIns="0" bIns="0" rtlCol="0" anchor="t">
            <a:spAutoFit/>
          </a:bodyPr>
          <a:p>
            <a:pPr algn="l">
              <a:lnSpc>
                <a:spcPct val="90000"/>
              </a:lnSpc>
            </a:pPr>
            <a:r>
              <a:rPr lang="x-none" altLang="en-US" sz="1000" dirty="0" smtClean="0">
                <a:latin typeface="San Francisco Display" charset="0"/>
                <a:ea typeface="맑은 고딕" charset="0"/>
              </a:rPr>
              <a:t>출처: https://cdn.yongbok.net/ruo91/architecture/k8s/v1.1/kubernetes_architecture.png</a:t>
            </a:r>
            <a:endParaRPr lang="x-none" altLang="en-US" sz="1000" dirty="0" smtClean="0">
              <a:latin typeface="San Francisco Display" charset="0"/>
              <a:ea typeface="맑은 고딕" charset="0"/>
            </a:endParaRPr>
          </a:p>
        </p:txBody>
      </p:sp>
      <p:pic>
        <p:nvPicPr>
          <p:cNvPr id="3" name="Picture 2"/>
          <p:cNvPicPr>
            <a:picLocks noChangeAspect="1"/>
          </p:cNvPicPr>
          <p:nvPr/>
        </p:nvPicPr>
        <p:blipFill>
          <a:blip r:embed="rId3"/>
          <a:stretch>
            <a:fillRect/>
          </a:stretch>
        </p:blipFill>
        <p:spPr>
          <a:xfrm>
            <a:off x="9730105" y="3893185"/>
            <a:ext cx="22860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87669_OracleCode_PPT_170112">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noFill/>
          <a:miter lim="800000"/>
        </a:ln>
      </a:spPr>
      <a:bodyPr rot="0" vertOverflow="overflow" horzOverflow="overflow" vert="horz" wrap="square" lIns="91440" tIns="45720" rIns="91440" bIns="45720" numCol="1" spcCol="0" rtlCol="0" fromWordArt="0" anchor="ctr" anchorCtr="0" compatLnSpc="1">
        <a:noAutofit/>
      </a:bodyPr>
      <a:lstStyle>
        <a:defPPr algn="ctr">
          <a:lnSpc>
            <a:spcPct val="90000"/>
          </a:lnSpc>
          <a:defRPr lang="x-none" altLang="en-US" sz="1200" dirty="0" smtClean="0">
            <a:solidFill>
              <a:schemeClr val="tx1"/>
            </a:solidFill>
            <a:latin typeface="San Francisco Display" charset="0"/>
            <a:ea typeface="맑은 고딕"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lumMod val="50000"/>
            </a:schemeClr>
          </a:solidFill>
          <a:miter lim="800000"/>
          <a:headEnd type="none"/>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t">
        <a:spAutoFit/>
      </a:bodyPr>
      <a:lstStyle>
        <a:defPPr>
          <a:lnSpc>
            <a:spcPct val="90000"/>
          </a:lnSpc>
          <a:defRPr lang="x-none" altLang="en-US" sz="1400" dirty="0" smtClean="0">
            <a:latin typeface="San Francisco Display" charset="0"/>
            <a:ea typeface="맑은 고딕"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587669_OracleCode_PPT_170112</Template>
  <TotalTime>0</TotalTime>
  <Words>9376</Words>
  <Application>Kingsoft Office WPP</Application>
  <PresentationFormat>사용자 지정</PresentationFormat>
  <Paragraphs>718</Paragraphs>
  <Slides>43</Slides>
  <Notes>31</Notes>
  <HiddenSlides>2</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587669_OracleCode_PPT_170112</vt:lpstr>
      <vt:lpstr>Kubernetes</vt:lpstr>
      <vt:lpstr>Kubernetes ?????</vt:lpstr>
      <vt:lpstr>PowerPoint 演示文稿</vt:lpstr>
      <vt:lpstr>PowerPoint 演示文稿</vt:lpstr>
      <vt:lpstr>Docker 란?</vt:lpstr>
      <vt:lpstr>Docker Workflow !!</vt:lpstr>
      <vt:lpstr>Container Orchestration</vt:lpstr>
      <vt:lpstr>Kubernetes </vt:lpstr>
      <vt:lpstr>Kubernetes  Architecture</vt:lpstr>
      <vt:lpstr>Kubernetes Architecture</vt:lpstr>
      <vt:lpstr>PowerPoint 演示文稿</vt:lpstr>
      <vt:lpstr>PowerPoint 演示文稿</vt:lpstr>
      <vt:lpstr>PowerPoint 演示文稿</vt:lpstr>
      <vt:lpstr>Istio </vt:lpstr>
      <vt:lpstr>Istio vs Kube-proxy</vt:lpstr>
      <vt:lpstr>Istio </vt:lpstr>
      <vt:lpstr>Kubernetes - 노드 </vt:lpstr>
      <vt:lpstr>Kubernetes - 등등</vt:lpstr>
      <vt:lpstr>Kubernetes - Pod</vt:lpstr>
      <vt:lpstr>Kubernetes - Pod</vt:lpstr>
      <vt:lpstr>Kubernetes - Pod</vt:lpstr>
      <vt:lpstr>Kubernetes - Replication Controller &amp; Scheduler</vt:lpstr>
      <vt:lpstr>Kubernetes - Replication Controller &amp; Scheduler</vt:lpstr>
      <vt:lpstr>Kubernetes - Replication Controller &amp; Scheduler</vt:lpstr>
      <vt:lpstr>Kubernetes - Services</vt:lpstr>
      <vt:lpstr>Kubernetes - Service Discovery (예)</vt:lpstr>
      <vt:lpstr>Kubernetes - Service Discovery (예)</vt:lpstr>
      <vt:lpstr>Kubernetes - Service Discovery (예)</vt:lpstr>
      <vt:lpstr>Kubernetes - 기타	</vt:lpstr>
      <vt:lpstr>Kubernetes - Volume</vt:lpstr>
      <vt:lpstr>Kubernetes Tools </vt:lpstr>
      <vt:lpstr>Kubernetes Tools</vt:lpstr>
      <vt:lpstr>Oracle Linux Container Service</vt:lpstr>
      <vt:lpstr>Kubernetes on Baremetal</vt:lpstr>
      <vt:lpstr>Kubernetes Installer (OCI환경, Terraform)</vt:lpstr>
      <vt:lpstr>Container Pipeline, Container Engine</vt:lpstr>
      <vt:lpstr>Oracle Cloud Platform - 50s+</vt:lpstr>
      <vt:lpstr>Container Native Application Development Platform</vt:lpstr>
      <vt:lpstr>Service Mesh : istio </vt:lpstr>
      <vt:lpstr>Service Mesh : istio</vt:lpstr>
      <vt:lpstr>Oracle Cloud Native Application Development Platform Integrated Suite of Container Native Capabilities</vt:lpstr>
      <vt:lpstr>Q&amp;A</vt:lpstr>
      <vt:lpstr>See you Again !!!</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Cathy Davis</dc:creator>
  <dc:subject>Corproate Presentation Template</dc:subject>
  <cp:lastModifiedBy>jhwang</cp:lastModifiedBy>
  <cp:revision>505</cp:revision>
  <cp:lastPrinted>2017-11-22T09:59:22Z</cp:lastPrinted>
  <dcterms:created xsi:type="dcterms:W3CDTF">2017-11-22T09:59:22Z</dcterms:created>
  <dcterms:modified xsi:type="dcterms:W3CDTF">2017-11-22T09:59:22Z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DISdDocName">
    <vt:lpwstr>CNT2649703</vt:lpwstr>
  </property>
  <property fmtid="{D5CDD505-2E9C-101B-9397-08002B2CF9AE}" pid="6" name="DISProperties">
    <vt:lpwstr>DISdDocName,DIScgiUrl,DISdUser,DISdID,DISidcName,DISTaskPaneUrl</vt:lpwstr>
  </property>
  <property fmtid="{D5CDD505-2E9C-101B-9397-08002B2CF9AE}" pid="7" name="DIScgiUrl">
    <vt:lpwstr>https://content.oracle.com/content/idcplg</vt:lpwstr>
  </property>
  <property fmtid="{D5CDD505-2E9C-101B-9397-08002B2CF9AE}" pid="8" name="DISdUser">
    <vt:lpwstr>anonymous</vt:lpwstr>
  </property>
  <property fmtid="{D5CDD505-2E9C-101B-9397-08002B2CF9AE}" pid="9" name="DISdID">
    <vt:lpwstr>6692253</vt:lpwstr>
  </property>
  <property fmtid="{D5CDD505-2E9C-101B-9397-08002B2CF9AE}" pid="10" name="DISidcName">
    <vt:lpwstr>sites_contrib_prod</vt:lpwstr>
  </property>
  <property fmtid="{D5CDD505-2E9C-101B-9397-08002B2CF9AE}" pid="11" name="DISTaskPaneUrl">
    <vt:lpwstr>https://content.oracle.com/content/idcplg?IdcService=DESKTOP_DOC_INFO&amp;dDocName=CNT2649703&amp;dID=6692253&amp;ClientControlled=DocMan,taskpane&amp;coreContentOnly=1</vt:lpwstr>
  </property>
  <property fmtid="{D5CDD505-2E9C-101B-9397-08002B2CF9AE}" pid="12" name="KSOProductBuildVer">
    <vt:lpwstr>1033-10.1.0.5707</vt:lpwstr>
  </property>
</Properties>
</file>